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  <p:sldMasterId id="2147483731" r:id="rId5"/>
  </p:sldMasterIdLst>
  <p:notesMasterIdLst>
    <p:notesMasterId r:id="rId44"/>
  </p:notesMasterIdLst>
  <p:sldIdLst>
    <p:sldId id="1369" r:id="rId6"/>
    <p:sldId id="2210" r:id="rId7"/>
    <p:sldId id="2211" r:id="rId8"/>
    <p:sldId id="2217" r:id="rId9"/>
    <p:sldId id="299" r:id="rId10"/>
    <p:sldId id="2212" r:id="rId11"/>
    <p:sldId id="1585" r:id="rId12"/>
    <p:sldId id="1597" r:id="rId13"/>
    <p:sldId id="2218" r:id="rId14"/>
    <p:sldId id="1602" r:id="rId15"/>
    <p:sldId id="305" r:id="rId16"/>
    <p:sldId id="1548" r:id="rId17"/>
    <p:sldId id="1590" r:id="rId18"/>
    <p:sldId id="1587" r:id="rId19"/>
    <p:sldId id="1591" r:id="rId20"/>
    <p:sldId id="306" r:id="rId21"/>
    <p:sldId id="1592" r:id="rId22"/>
    <p:sldId id="1593" r:id="rId23"/>
    <p:sldId id="2216" r:id="rId24"/>
    <p:sldId id="2220" r:id="rId25"/>
    <p:sldId id="2221" r:id="rId26"/>
    <p:sldId id="2222" r:id="rId27"/>
    <p:sldId id="2223" r:id="rId28"/>
    <p:sldId id="2224" r:id="rId29"/>
    <p:sldId id="2219" r:id="rId30"/>
    <p:sldId id="2215" r:id="rId31"/>
    <p:sldId id="2225" r:id="rId32"/>
    <p:sldId id="2226" r:id="rId33"/>
    <p:sldId id="2213" r:id="rId34"/>
    <p:sldId id="2227" r:id="rId35"/>
    <p:sldId id="1605" r:id="rId36"/>
    <p:sldId id="1594" r:id="rId37"/>
    <p:sldId id="1615" r:id="rId38"/>
    <p:sldId id="1611" r:id="rId39"/>
    <p:sldId id="1609" r:id="rId40"/>
    <p:sldId id="1610" r:id="rId41"/>
    <p:sldId id="312" r:id="rId42"/>
    <p:sldId id="313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232F3D"/>
    <a:srgbClr val="414042"/>
    <a:srgbClr val="595A5D"/>
    <a:srgbClr val="DCDCDC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43" autoAdjust="0"/>
    <p:restoredTop sz="90370" autoAdjust="0"/>
  </p:normalViewPr>
  <p:slideViewPr>
    <p:cSldViewPr snapToGrid="0" showGuides="1">
      <p:cViewPr varScale="1">
        <p:scale>
          <a:sx n="149" d="100"/>
          <a:sy n="149" d="100"/>
        </p:scale>
        <p:origin x="192" y="59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3/25/20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18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7022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11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99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9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41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1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8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32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96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34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9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65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52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87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You can invoke the </a:t>
            </a:r>
            <a:r>
              <a:rPr lang="en-US" sz="1059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SageMaker</a:t>
            </a:r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models via a REST API.</a:t>
            </a:r>
          </a:p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No ML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04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You can invoke the </a:t>
            </a:r>
            <a:r>
              <a:rPr lang="en-US" sz="1059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SageMaker</a:t>
            </a:r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models via a REST API.</a:t>
            </a:r>
          </a:p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No ML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1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You can invoke the </a:t>
            </a:r>
            <a:r>
              <a:rPr lang="en-US" sz="1059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SageMaker</a:t>
            </a:r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models via a REST API.</a:t>
            </a:r>
          </a:p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No ML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095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You can invoke the </a:t>
            </a:r>
            <a:r>
              <a:rPr lang="en-US" sz="1059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SageMaker</a:t>
            </a:r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models via a REST API.</a:t>
            </a:r>
          </a:p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No ML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65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You can invoke the </a:t>
            </a:r>
            <a:r>
              <a:rPr lang="en-US" sz="1059" kern="1200" dirty="0" err="1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SageMaker</a:t>
            </a:r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 models via a REST API.</a:t>
            </a:r>
          </a:p>
          <a:p>
            <a:r>
              <a:rPr lang="en-US" sz="1059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No ML required.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8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3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7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58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58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14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3/25/20 4:18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7022" lvl="1" indent="-171450">
              <a:buFont typeface="Arial" panose="020B0604020202020204" pitchFamily="34" charset="0"/>
              <a:buChar char="•"/>
            </a:pPr>
            <a:r>
              <a:rPr lang="en-US" dirty="0" err="1"/>
              <a:t>GraphQL</a:t>
            </a:r>
            <a:r>
              <a:rPr lang="en-US" dirty="0"/>
              <a:t> transform you can define your application data mode using </a:t>
            </a:r>
            <a:r>
              <a:rPr lang="en-US" dirty="0" err="1"/>
              <a:t>GraphQL</a:t>
            </a:r>
            <a:r>
              <a:rPr lang="en-US" dirty="0"/>
              <a:t> SDL ad the library handles converting your SDL definition in to full descriptive AWS </a:t>
            </a:r>
            <a:r>
              <a:rPr lang="en-US" dirty="0" err="1"/>
              <a:t>CloudFormtaion</a:t>
            </a:r>
            <a:r>
              <a:rPr lang="en-US" dirty="0"/>
              <a:t> +</a:t>
            </a:r>
          </a:p>
          <a:p>
            <a:pPr marL="427022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Codegen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helps you generate native code for iOS and Android, as well as types for Flow and TypeScript. It can also generate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mazon Ember Regular" charset="0"/>
                <a:ea typeface="+mn-ea"/>
                <a:cs typeface="+mn-cs"/>
              </a:rPr>
              <a:t> statements(queries, mutations, and subscriptions) so that you don’t have to hand code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0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507147"/>
            <a:ext cx="8609496" cy="686858"/>
          </a:xfrm>
        </p:spPr>
        <p:txBody>
          <a:bodyPr lIns="0" tIns="0"/>
          <a:lstStyle>
            <a:lvl1pPr>
              <a:defRPr b="0"/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8050" y="2315587"/>
            <a:ext cx="2941638" cy="79995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 baseline="0">
                <a:solidFill>
                  <a:srgbClr val="E6E7E8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27806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de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02407" y="218281"/>
            <a:ext cx="8941594" cy="673696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8605243" cy="2916183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F90C9-C8A6-CE44-9112-1A06ED80C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172" y="4582487"/>
            <a:ext cx="629819" cy="377891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E9BCFCD3-7EFD-0C4B-AAA5-FD007A1EBE1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594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_You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2407" y="2646995"/>
            <a:ext cx="3831524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75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white">
          <a:xfrm>
            <a:off x="201929" y="1381012"/>
            <a:ext cx="7484746" cy="1190738"/>
          </a:xfrm>
          <a:prstGeom prst="rect">
            <a:avLst/>
          </a:prstGeom>
          <a:noFill/>
        </p:spPr>
        <p:txBody>
          <a:bodyPr vert="horz" wrap="square" lIns="114300" tIns="57150" rIns="91440" bIns="5715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7188" dirty="0"/>
              <a:t>Thank you!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BA76A-67AD-4D0F-B5AE-B2514E622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63" y="4647363"/>
            <a:ext cx="483921" cy="28931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44F03EA9-15B6-EC4A-8C79-7F337B4FC0F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500301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79" y="4711542"/>
            <a:ext cx="432414" cy="25851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1647" y="158227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37262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79" y="4711542"/>
            <a:ext cx="432414" cy="25851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1647" y="158227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1647" y="158227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8260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01930" y="1456257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1929" y="2612864"/>
            <a:ext cx="6536530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0" y="919572"/>
            <a:ext cx="6538873" cy="48782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30471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01930" y="1456257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1929" y="2612864"/>
            <a:ext cx="6536530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0" y="919572"/>
            <a:ext cx="6538873" cy="48782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A1E2109-95D6-924C-A7D4-6BF36D81600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072438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79" y="4711542"/>
            <a:ext cx="432414" cy="25851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11647" y="1582279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856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ix Content - Graphics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DC83CA30-0112-5048-A8F4-EA4A91D850E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222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8050" y="1624452"/>
            <a:ext cx="8609496" cy="686858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68050" y="2432892"/>
            <a:ext cx="2941638" cy="24316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40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5301665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201929" y="1558350"/>
            <a:ext cx="4706230" cy="202202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9144000" cy="514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7150" tIns="28575" rIns="57150" bIns="28575" numCol="1" anchor="t" anchorCtr="0" compatLnSpc="1">
            <a:prstTxWarp prst="textNoShape">
              <a:avLst/>
            </a:prstTxWarp>
          </a:bodyPr>
          <a:lstStyle/>
          <a:p>
            <a:endParaRPr lang="en-US" sz="1125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65" y="2067076"/>
            <a:ext cx="3659379" cy="9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90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1930" y="1807284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2406" y="3071095"/>
            <a:ext cx="6536530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0" y="1270599"/>
            <a:ext cx="6538873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02406" y="3354775"/>
            <a:ext cx="6536530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433803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1930" y="1807284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0" y="1270599"/>
            <a:ext cx="6538873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2406" y="3071095"/>
            <a:ext cx="3131344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02406" y="3354775"/>
            <a:ext cx="3131344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3609459" y="3071095"/>
            <a:ext cx="3131344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609459" y="3354775"/>
            <a:ext cx="3131344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4192392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1930" y="1807284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0" y="1270599"/>
            <a:ext cx="6538873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2407" y="3071095"/>
            <a:ext cx="2688828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02407" y="3354775"/>
            <a:ext cx="2688828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3044867" y="3071095"/>
            <a:ext cx="2688828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3044867" y="3354775"/>
            <a:ext cx="2688828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5887328" y="3071095"/>
            <a:ext cx="2688828" cy="290228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5887328" y="3354775"/>
            <a:ext cx="2688828" cy="608126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17613456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2407" y="217133"/>
            <a:ext cx="8739267" cy="674749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805667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07" y="217133"/>
            <a:ext cx="8739267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07" y="891884"/>
            <a:ext cx="8739267" cy="179587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500"/>
              </a:spcAft>
              <a:defRPr/>
            </a:lvl1pPr>
            <a:lvl2pPr>
              <a:spcAft>
                <a:spcPts val="500"/>
              </a:spcAft>
              <a:defRPr/>
            </a:lvl2pPr>
            <a:lvl3pPr>
              <a:spcAft>
                <a:spcPts val="500"/>
              </a:spcAft>
              <a:defRPr/>
            </a:lvl3pPr>
            <a:lvl4pPr>
              <a:spcAft>
                <a:spcPts val="500"/>
              </a:spcAft>
              <a:defRPr/>
            </a:lvl4pPr>
            <a:lvl5pPr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604442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06" y="217133"/>
            <a:ext cx="8739404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06" y="891884"/>
            <a:ext cx="8739404" cy="179587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/>
            </a:lvl1pPr>
            <a:lvl2pPr marL="466430" indent="-214313">
              <a:spcAft>
                <a:spcPts val="500"/>
              </a:spcAft>
              <a:buFont typeface="Arial" panose="020B0604020202020204" pitchFamily="34" charset="0"/>
              <a:buChar char="•"/>
              <a:defRPr/>
            </a:lvl2pPr>
            <a:lvl3pPr marL="634508" indent="-214313">
              <a:spcAft>
                <a:spcPts val="500"/>
              </a:spcAft>
              <a:buFont typeface="Arial" panose="020B0604020202020204" pitchFamily="34" charset="0"/>
              <a:buChar char="•"/>
              <a:defRPr/>
            </a:lvl3pPr>
            <a:lvl4pPr marL="802586" indent="-214313">
              <a:spcAft>
                <a:spcPts val="500"/>
              </a:spcAft>
              <a:buFont typeface="Arial" panose="020B0604020202020204" pitchFamily="34" charset="0"/>
              <a:buChar char="•"/>
              <a:defRPr/>
            </a:lvl4pPr>
            <a:lvl5pPr marL="970664" indent="-214313">
              <a:spcAft>
                <a:spcPts val="5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73495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2407" y="217133"/>
            <a:ext cx="8741403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2406" y="891882"/>
            <a:ext cx="4286250" cy="179587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500"/>
              </a:spcAft>
              <a:defRPr lang="en-US" dirty="0"/>
            </a:lvl1pPr>
            <a:lvl2pPr>
              <a:spcAft>
                <a:spcPts val="500"/>
              </a:spcAft>
              <a:defRPr lang="en-US" dirty="0"/>
            </a:lvl2pPr>
            <a:lvl3pPr>
              <a:spcAft>
                <a:spcPts val="500"/>
              </a:spcAft>
              <a:defRPr lang="en-US" dirty="0"/>
            </a:lvl3pPr>
            <a:lvl4pPr>
              <a:spcAft>
                <a:spcPts val="500"/>
              </a:spcAft>
              <a:defRPr lang="en-US" dirty="0"/>
            </a:lvl4pPr>
            <a:lvl5pPr>
              <a:spcAft>
                <a:spcPts val="5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57559" y="891882"/>
            <a:ext cx="4286250" cy="179587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500"/>
              </a:spcAft>
              <a:defRPr lang="en-US" dirty="0"/>
            </a:lvl1pPr>
            <a:lvl2pPr>
              <a:spcAft>
                <a:spcPts val="500"/>
              </a:spcAft>
              <a:defRPr lang="en-US" dirty="0"/>
            </a:lvl2pPr>
            <a:lvl3pPr>
              <a:spcAft>
                <a:spcPts val="500"/>
              </a:spcAft>
              <a:defRPr lang="en-US" dirty="0"/>
            </a:lvl3pPr>
            <a:lvl4pPr>
              <a:spcAft>
                <a:spcPts val="500"/>
              </a:spcAft>
              <a:defRPr lang="en-US" dirty="0"/>
            </a:lvl4pPr>
            <a:lvl5pPr>
              <a:spcAft>
                <a:spcPts val="5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252627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2406" y="217133"/>
            <a:ext cx="8741404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2406" y="891882"/>
            <a:ext cx="4286250" cy="1795876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57560" y="891882"/>
            <a:ext cx="4286250" cy="1795876"/>
          </a:xfrm>
        </p:spPr>
        <p:txBody>
          <a:bodyPr vert="horz" wrap="square" lIns="182880" tIns="146304" rIns="182880" bIns="146304" rtlCol="0">
            <a:spAutoFit/>
          </a:bodyPr>
          <a:lstStyle>
            <a:lvl1pPr marL="285750" indent="-285750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1pPr>
            <a:lvl2pPr marL="466430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2pPr>
            <a:lvl3pPr marL="634508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3pPr>
            <a:lvl4pPr marL="802586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4pPr>
            <a:lvl5pPr marL="970664" indent="-214313">
              <a:spcAft>
                <a:spcPts val="5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127385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1930" y="891882"/>
            <a:ext cx="8761095" cy="3572542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17133"/>
            <a:ext cx="8761095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201930" y="891882"/>
            <a:ext cx="4569023" cy="9879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1750">
                <a:solidFill>
                  <a:schemeClr val="bg1"/>
                </a:solidFill>
              </a:defRPr>
            </a:lvl2pPr>
            <a:lvl3pPr>
              <a:defRPr sz="175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575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50" y="801726"/>
            <a:ext cx="8609496" cy="3558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27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3363652" y="4712239"/>
            <a:ext cx="3595202" cy="21130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17133"/>
            <a:ext cx="3912869" cy="1011592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1931" y="1520534"/>
            <a:ext cx="3912869" cy="179587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500"/>
              </a:spcAft>
              <a:defRPr/>
            </a:lvl1pPr>
            <a:lvl2pPr>
              <a:spcAft>
                <a:spcPts val="500"/>
              </a:spcAft>
              <a:defRPr/>
            </a:lvl2pPr>
            <a:lvl3pPr>
              <a:spcAft>
                <a:spcPts val="500"/>
              </a:spcAft>
              <a:defRPr/>
            </a:lvl3pPr>
            <a:lvl4pPr>
              <a:spcAft>
                <a:spcPts val="500"/>
              </a:spcAft>
              <a:defRPr/>
            </a:lvl4pPr>
            <a:lvl5pPr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27635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201930" y="891882"/>
            <a:ext cx="4569023" cy="9879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>
              <a:defRPr sz="1750">
                <a:solidFill>
                  <a:schemeClr val="bg1"/>
                </a:solidFill>
              </a:defRPr>
            </a:lvl2pPr>
            <a:lvl3pPr>
              <a:defRPr sz="175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201930" y="217133"/>
            <a:ext cx="8761095" cy="674749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32583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3805238" y="1804988"/>
            <a:ext cx="1533525" cy="1533525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91440" rIns="11430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2285519"/>
            <a:ext cx="9144000" cy="5724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81867168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2407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113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1672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06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2407" y="2153108"/>
            <a:ext cx="8067953" cy="814838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3750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13359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597" y="1131094"/>
            <a:ext cx="8738997" cy="3026982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06" y="217133"/>
            <a:ext cx="8741404" cy="6747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50858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2406" y="1131094"/>
            <a:ext cx="4286250" cy="3089308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57560" y="1131094"/>
            <a:ext cx="4286250" cy="3089308"/>
          </a:xfrm>
        </p:spPr>
        <p:txBody>
          <a:bodyPr lIns="182880" tIns="146304" rIns="182880" bIns="146304"/>
          <a:lstStyle>
            <a:lvl1pPr>
              <a:spcBef>
                <a:spcPts val="1500"/>
              </a:spcBef>
              <a:defRPr sz="125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06" y="217133"/>
            <a:ext cx="8741404" cy="6747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99558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1759204" y="2455051"/>
            <a:ext cx="5625593" cy="1119537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337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3981450" y="903649"/>
            <a:ext cx="1181100" cy="11811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4300" tIns="22860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188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304870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02406" y="1391245"/>
            <a:ext cx="6250781" cy="2002036"/>
          </a:xfrm>
        </p:spPr>
        <p:txBody>
          <a:bodyPr lIns="182880" tIns="146304" rIns="182880" bIns="146304"/>
          <a:lstStyle>
            <a:lvl1pPr marL="107156" indent="-107156" algn="l">
              <a:defRPr sz="33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77108" y="3525403"/>
            <a:ext cx="3876080" cy="537840"/>
          </a:xfrm>
        </p:spPr>
        <p:txBody>
          <a:bodyPr lIns="182880" tIns="146304" rIns="182880" bIns="146304"/>
          <a:lstStyle>
            <a:lvl1pPr marL="142875" indent="0" algn="r">
              <a:buNone/>
              <a:defRPr sz="175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25211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420196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58827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75635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2577108" y="3876675"/>
            <a:ext cx="3876080" cy="537840"/>
          </a:xfrm>
        </p:spPr>
        <p:txBody>
          <a:bodyPr lIns="182880" tIns="146304" rIns="182880" bIns="146304"/>
          <a:lstStyle>
            <a:lvl1pPr marL="142875" indent="0" algn="r">
              <a:buNone/>
              <a:defRPr sz="175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25211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420196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588274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75635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355529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50" y="995836"/>
            <a:ext cx="4212207" cy="33563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5836"/>
            <a:ext cx="4229346" cy="3356356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68462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4967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2407" y="2646995"/>
            <a:ext cx="3831524" cy="33433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75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201929" y="1381012"/>
            <a:ext cx="7484746" cy="1190738"/>
          </a:xfrm>
          <a:prstGeom prst="rect">
            <a:avLst/>
          </a:prstGeom>
          <a:noFill/>
        </p:spPr>
        <p:txBody>
          <a:bodyPr vert="horz" wrap="square" lIns="114300" tIns="57150" rIns="91440" bIns="5715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7188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3333750" y="4747790"/>
            <a:ext cx="2476500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563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855" y="4671161"/>
            <a:ext cx="672188" cy="1532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3348" y="4714736"/>
            <a:ext cx="405736" cy="24256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2407" y="2989901"/>
            <a:ext cx="3831524" cy="334330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75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45786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01931" y="1456258"/>
            <a:ext cx="6538873" cy="1156607"/>
          </a:xfrm>
          <a:noFill/>
        </p:spPr>
        <p:txBody>
          <a:bodyPr lIns="182880" tIns="146304" rIns="182880" bIns="146304" anchor="t" anchorCtr="0"/>
          <a:lstStyle>
            <a:lvl1pPr>
              <a:defRPr sz="3375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01929" y="2612864"/>
            <a:ext cx="6536530" cy="1040946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1500" b="0" kern="1200" spc="0" baseline="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68579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201931" y="919572"/>
            <a:ext cx="6538873" cy="468590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1250" spc="375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8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96696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050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191067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01319" y="1377310"/>
            <a:ext cx="2776228" cy="29748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06063" y="995836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36559" y="1007977"/>
            <a:ext cx="0" cy="3356356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68050" y="995364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191067" y="995364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101319" y="995364"/>
            <a:ext cx="2776228" cy="2889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04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535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75000" y="1014412"/>
            <a:ext cx="5702546" cy="36493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68050" y="1014414"/>
            <a:ext cx="2772012" cy="48136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268289" y="1587500"/>
            <a:ext cx="2771774" cy="3076221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46" y="4654804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53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12" y="927981"/>
            <a:ext cx="1421384" cy="5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891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x Content - Graphics"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9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1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80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9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9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3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2B76100-6136-6A42-9A1B-AAC73D9B33B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6005" y="4810417"/>
            <a:ext cx="2994596" cy="10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656" b="0" i="0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2020,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540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050" y="114869"/>
            <a:ext cx="8609496" cy="6868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050" y="982753"/>
            <a:ext cx="8609496" cy="355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381" y="4858702"/>
            <a:ext cx="3089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© 2019, Amazon Web Services, Inc. or its Affiliates. All rights reserved</a:t>
            </a:r>
            <a:endParaRPr lang="en-US" sz="2118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CE507D-B883-0B4D-8FE4-467C50DDA5E2}"/>
              </a:ext>
            </a:extLst>
          </p:cNvPr>
          <p:cNvGrpSpPr/>
          <p:nvPr userDrawn="1"/>
        </p:nvGrpSpPr>
        <p:grpSpPr>
          <a:xfrm>
            <a:off x="336352" y="4619666"/>
            <a:ext cx="8485753" cy="316981"/>
            <a:chOff x="538162" y="7391466"/>
            <a:chExt cx="13577205" cy="5071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4588D0-CCC3-7547-8A96-E118FDD392EB}"/>
                </a:ext>
              </a:extLst>
            </p:cNvPr>
            <p:cNvGrpSpPr/>
            <p:nvPr userDrawn="1"/>
          </p:nvGrpSpPr>
          <p:grpSpPr>
            <a:xfrm>
              <a:off x="538162" y="7391466"/>
              <a:ext cx="8758239" cy="275867"/>
              <a:chOff x="538162" y="7391466"/>
              <a:chExt cx="8758239" cy="275867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E6F2C249-B8E1-6443-B1F4-DDC76B53569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8162" y="7391466"/>
                <a:ext cx="1074737" cy="245040"/>
              </a:xfrm>
              <a:prstGeom prst="rect">
                <a:avLst/>
              </a:prstGeom>
            </p:spPr>
          </p:pic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D0CC3237-FEB3-E245-8EFE-53F149C3F6EA}"/>
                  </a:ext>
                </a:extLst>
              </p:cNvPr>
              <p:cNvSpPr txBox="1">
                <a:spLocks noChangeArrowheads="1"/>
              </p:cNvSpPr>
              <p:nvPr userDrawn="1"/>
            </p:nvSpPr>
            <p:spPr bwMode="auto">
              <a:xfrm>
                <a:off x="5334001" y="7528730"/>
                <a:ext cx="3962400" cy="1386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defTabSz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US" altLang="x-none" sz="563" b="0" i="0" dirty="0">
                    <a:solidFill>
                      <a:schemeClr val="tx1"/>
                    </a:solidFill>
                    <a:latin typeface="Amazon Ember" charset="0"/>
                    <a:ea typeface="Amazon Ember" charset="0"/>
                    <a:cs typeface="Amazon Ember" charset="0"/>
                  </a:rPr>
                  <a:t>© 2018, Amazon Web Services, Inc. or its affiliates. All rights reserved.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3C07D0-2297-A547-A47B-EAAD9A5A2C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096" y="7434072"/>
              <a:ext cx="774271" cy="464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78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4" r:id="rId9"/>
    <p:sldLayoutId id="2147483705" r:id="rId10"/>
    <p:sldLayoutId id="2147483706" r:id="rId11"/>
    <p:sldLayoutId id="2147483709" r:id="rId12"/>
    <p:sldLayoutId id="2147483691" r:id="rId13"/>
    <p:sldLayoutId id="2147483682" r:id="rId14"/>
    <p:sldLayoutId id="2147483686" r:id="rId15"/>
    <p:sldLayoutId id="2147483715" r:id="rId16"/>
    <p:sldLayoutId id="2147483728" r:id="rId17"/>
    <p:sldLayoutId id="2147483729" r:id="rId18"/>
    <p:sldLayoutId id="2147483730" r:id="rId19"/>
  </p:sldLayoutIdLst>
  <p:transition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8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4"/>
            <a:ext cx="8740141" cy="153939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80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</p:sldLayoutIdLst>
  <p:transition>
    <p:fade/>
  </p:transition>
  <p:hf hdr="0" dt="0"/>
  <p:txStyles>
    <p:titleStyle>
      <a:lvl1pPr algn="l" defTabSz="685799" rtl="0" eaLnBrk="1" latinLnBrk="0" hangingPunct="1">
        <a:lnSpc>
          <a:spcPct val="90000"/>
        </a:lnSpc>
        <a:spcBef>
          <a:spcPct val="0"/>
        </a:spcBef>
        <a:buNone/>
        <a:defRPr lang="en-US" sz="3000" b="0" kern="1200" cap="none" spc="-75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6857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252118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420196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5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588274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25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756352" marR="0" indent="0" algn="l" defTabSz="685799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Pct val="90000"/>
        <a:buFont typeface="Arial" pitchFamily="34" charset="0"/>
        <a:buNone/>
        <a:tabLst/>
        <a:defRPr sz="125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1885946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46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45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45" indent="-171450" algn="l" defTabSz="685799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99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99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8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7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7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96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95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95" algn="l" defTabSz="685799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5ACBF0"/>
          </p15:clr>
        </p15:guide>
        <p15:guide id="2" pos="204">
          <p15:clr>
            <a:srgbClr val="5ACBF0"/>
          </p15:clr>
        </p15:guide>
        <p15:guide id="3" pos="881">
          <p15:clr>
            <a:srgbClr val="5ACBF0"/>
          </p15:clr>
        </p15:guide>
        <p15:guide id="4" pos="1559">
          <p15:clr>
            <a:srgbClr val="5ACBF0"/>
          </p15:clr>
        </p15:guide>
        <p15:guide id="5" pos="2236">
          <p15:clr>
            <a:srgbClr val="5ACBF0"/>
          </p15:clr>
        </p15:guide>
        <p15:guide id="6" pos="2914">
          <p15:clr>
            <a:srgbClr val="5ACBF0"/>
          </p15:clr>
        </p15:guide>
        <p15:guide id="7" pos="3592">
          <p15:clr>
            <a:srgbClr val="5ACBF0"/>
          </p15:clr>
        </p15:guide>
        <p15:guide id="8" pos="4269">
          <p15:clr>
            <a:srgbClr val="5ACBF0"/>
          </p15:clr>
        </p15:guide>
        <p15:guide id="9" pos="4944">
          <p15:clr>
            <a:srgbClr val="5ACBF0"/>
          </p15:clr>
        </p15:guide>
        <p15:guide id="10" pos="5624">
          <p15:clr>
            <a:srgbClr val="5ACBF0"/>
          </p15:clr>
        </p15:guide>
        <p15:guide id="11" pos="6302">
          <p15:clr>
            <a:srgbClr val="5ACBF0"/>
          </p15:clr>
        </p15:guide>
        <p15:guide id="12" pos="6980">
          <p15:clr>
            <a:srgbClr val="5ACBF0"/>
          </p15:clr>
        </p15:guide>
        <p15:guide id="13" pos="7657">
          <p15:clr>
            <a:srgbClr val="5ACBF0"/>
          </p15:clr>
        </p15:guide>
        <p15:guide id="14" pos="8335">
          <p15:clr>
            <a:srgbClr val="5ACBF0"/>
          </p15:clr>
        </p15:guide>
        <p15:guide id="15" pos="9012">
          <p15:clr>
            <a:srgbClr val="5ACBF0"/>
          </p15:clr>
        </p15:guide>
        <p15:guide id="16" pos="339">
          <p15:clr>
            <a:srgbClr val="C35EA4"/>
          </p15:clr>
        </p15:guide>
        <p15:guide id="17" pos="8877">
          <p15:clr>
            <a:srgbClr val="C35EA4"/>
          </p15:clr>
        </p15:guide>
        <p15:guide id="18" orient="horz" pos="912">
          <p15:clr>
            <a:srgbClr val="5ACBF0"/>
          </p15:clr>
        </p15:guide>
        <p15:guide id="19" orient="horz" pos="1575">
          <p15:clr>
            <a:srgbClr val="5ACBF0"/>
          </p15:clr>
        </p15:guide>
        <p15:guide id="20" orient="horz" pos="2253">
          <p15:clr>
            <a:srgbClr val="5ACBF0"/>
          </p15:clr>
        </p15:guide>
        <p15:guide id="21" orient="horz" pos="2931">
          <p15:clr>
            <a:srgbClr val="5ACBF0"/>
          </p15:clr>
        </p15:guide>
        <p15:guide id="22" orient="horz" pos="3609">
          <p15:clr>
            <a:srgbClr val="5ACBF0"/>
          </p15:clr>
        </p15:guide>
        <p15:guide id="23" orient="horz" pos="4286">
          <p15:clr>
            <a:srgbClr val="5ACBF0"/>
          </p15:clr>
        </p15:guide>
        <p15:guide id="24" orient="horz" pos="4964">
          <p15:clr>
            <a:srgbClr val="5ACBF0"/>
          </p15:clr>
        </p15:guide>
        <p15:guide id="25" orient="horz" pos="355">
          <p15:clr>
            <a:srgbClr val="C35EA4"/>
          </p15:clr>
        </p15:guide>
        <p15:guide id="26" orient="horz" pos="4829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emf"/><Relationship Id="rId7" Type="http://schemas.openxmlformats.org/officeDocument/2006/relationships/image" Target="../media/image67.svg"/><Relationship Id="rId12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emf"/><Relationship Id="rId9" Type="http://schemas.openxmlformats.org/officeDocument/2006/relationships/image" Target="../media/image69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930" y="1241026"/>
            <a:ext cx="8156566" cy="116966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Introduction to Mobile Development on AWS</a:t>
            </a:r>
            <a:endParaRPr lang="en-US" sz="2400" b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01930" y="2655835"/>
            <a:ext cx="6536530" cy="1040946"/>
          </a:xfrm>
        </p:spPr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Twitter - @handle</a:t>
            </a:r>
          </a:p>
          <a:p>
            <a:pPr>
              <a:lnSpc>
                <a:spcPct val="100000"/>
              </a:lnSpc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E5913-7017-AB48-9A2D-CE100201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57" y="2022023"/>
            <a:ext cx="2223042" cy="16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33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C548AF-79E9-BE41-835E-033F6C6CBD59}"/>
              </a:ext>
            </a:extLst>
          </p:cNvPr>
          <p:cNvSpPr txBox="1">
            <a:spLocks/>
          </p:cNvSpPr>
          <p:nvPr/>
        </p:nvSpPr>
        <p:spPr bwMode="white">
          <a:xfrm>
            <a:off x="242277" y="135441"/>
            <a:ext cx="8205304" cy="567905"/>
          </a:xfrm>
          <a:prstGeom prst="rect">
            <a:avLst/>
          </a:prstGeom>
          <a:noFill/>
        </p:spPr>
        <p:txBody>
          <a:bodyPr vert="horz" lIns="182880" tIns="146304" rIns="182880" bIns="146304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375" b="1" kern="1200" spc="-74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is this different?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E65EA-F0B2-484E-90E8-34CA085B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01" y="1040499"/>
            <a:ext cx="1200949" cy="82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764703-234D-9948-A773-1AEFC10FE727}"/>
              </a:ext>
            </a:extLst>
          </p:cNvPr>
          <p:cNvSpPr txBox="1"/>
          <p:nvPr/>
        </p:nvSpPr>
        <p:spPr>
          <a:xfrm>
            <a:off x="309267" y="2075201"/>
            <a:ext cx="4175823" cy="2023118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Clients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Use-case centric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Declarative abstractions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Xcode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/Android Studio integration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2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(E.g. </a:t>
            </a:r>
            <a:r>
              <a:rPr lang="en-US" sz="1200" dirty="0" err="1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Storage.put</a:t>
            </a:r>
            <a:r>
              <a:rPr lang="en-US" sz="12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())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417A78A-6E4A-F145-90C2-4A5C5A069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464" y="983712"/>
            <a:ext cx="940625" cy="940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49F0C4-8EC2-DA4E-96E5-886A91F98373}"/>
              </a:ext>
            </a:extLst>
          </p:cNvPr>
          <p:cNvSpPr txBox="1"/>
          <p:nvPr/>
        </p:nvSpPr>
        <p:spPr>
          <a:xfrm>
            <a:off x="4775811" y="2075201"/>
            <a:ext cx="3383939" cy="1611980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Mobile SDKs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Service centric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Low level generated</a:t>
            </a:r>
          </a:p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sz="1200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(E.g. AWSS3TransferUtilityUploadExpression)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AF99D5-E0AE-6849-B654-9F34C76CABAA}"/>
              </a:ext>
            </a:extLst>
          </p:cNvPr>
          <p:cNvSpPr txBox="1"/>
          <p:nvPr/>
        </p:nvSpPr>
        <p:spPr>
          <a:xfrm>
            <a:off x="2625030" y="4098319"/>
            <a:ext cx="401084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bg1"/>
                </a:solidFill>
              </a:rPr>
              <a:t>Both can be used in the same app.</a:t>
            </a:r>
          </a:p>
        </p:txBody>
      </p:sp>
    </p:spTree>
    <p:extLst>
      <p:ext uri="{BB962C8B-B14F-4D97-AF65-F5344CB8AC3E}">
        <p14:creationId xmlns:p14="http://schemas.microsoft.com/office/powerpoint/2010/main" val="13591196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</a:t>
            </a:r>
          </a:p>
        </p:txBody>
      </p:sp>
    </p:spTree>
    <p:extLst>
      <p:ext uri="{BB962C8B-B14F-4D97-AF65-F5344CB8AC3E}">
        <p14:creationId xmlns:p14="http://schemas.microsoft.com/office/powerpoint/2010/main" val="92624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5D153318-D900-FB49-87C5-119B62E0E32B}"/>
              </a:ext>
            </a:extLst>
          </p:cNvPr>
          <p:cNvSpPr txBox="1"/>
          <p:nvPr/>
        </p:nvSpPr>
        <p:spPr>
          <a:xfrm>
            <a:off x="242277" y="1354212"/>
            <a:ext cx="1884899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</a:t>
            </a:r>
            <a:endParaRPr lang="en-US" sz="4000" dirty="0">
              <a:solidFill>
                <a:srgbClr val="FFB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5769F0B-207A-1B46-AACE-ED24BC7D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7" y="73203"/>
            <a:ext cx="4866551" cy="684366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</a:t>
            </a:r>
            <a:endParaRPr lang="en-US" sz="2750" b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B2CA3B-C6A9-CA42-91DA-4B6628F464ED}"/>
              </a:ext>
            </a:extLst>
          </p:cNvPr>
          <p:cNvSpPr txBox="1">
            <a:spLocks/>
          </p:cNvSpPr>
          <p:nvPr/>
        </p:nvSpPr>
        <p:spPr>
          <a:xfrm>
            <a:off x="242277" y="1839226"/>
            <a:ext cx="5192141" cy="35539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and manage your backend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Categories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Multiple environments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GraphQL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Transform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Plugins</a:t>
            </a:r>
          </a:p>
          <a:p>
            <a:pP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E43B7-A4C6-9841-B1F8-5B791871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35" y="1839226"/>
            <a:ext cx="2336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93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2917E-347B-424A-9CB4-66EABBB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114869"/>
            <a:ext cx="8609496" cy="686858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08731B-3538-2548-A88D-F4146F5B454A}"/>
              </a:ext>
            </a:extLst>
          </p:cNvPr>
          <p:cNvSpPr txBox="1">
            <a:spLocks/>
          </p:cNvSpPr>
          <p:nvPr/>
        </p:nvSpPr>
        <p:spPr>
          <a:xfrm>
            <a:off x="336789" y="1860604"/>
            <a:ext cx="8403174" cy="28089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 (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AuthN+AuthZ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				</a:t>
            </a:r>
            <a:r>
              <a:rPr lang="en-US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 (AI/ML)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						Serverless Functions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(</a:t>
            </a:r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GraphQL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/REST)				Storage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Interactions (chat bots)			XR (AR/VR)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EB56-5143-A341-BE64-4AF70930BED5}"/>
              </a:ext>
            </a:extLst>
          </p:cNvPr>
          <p:cNvSpPr txBox="1"/>
          <p:nvPr/>
        </p:nvSpPr>
        <p:spPr>
          <a:xfrm>
            <a:off x="242277" y="1354212"/>
            <a:ext cx="3645911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11050427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19AB2561-81D5-C94C-85B0-106B4D5B8DC6}"/>
              </a:ext>
            </a:extLst>
          </p:cNvPr>
          <p:cNvSpPr txBox="1">
            <a:spLocks/>
          </p:cNvSpPr>
          <p:nvPr/>
        </p:nvSpPr>
        <p:spPr>
          <a:xfrm>
            <a:off x="337904" y="1372720"/>
            <a:ext cx="8205304" cy="2740039"/>
          </a:xfrm>
          <a:prstGeom prst="rect">
            <a:avLst/>
          </a:prstGeom>
        </p:spPr>
        <p:txBody>
          <a:bodyPr vert="horz" wrap="square" lIns="114300" tIns="91440" rIns="114300" bIns="91440" rtlCol="0" anchor="t">
            <a:noAutofit/>
          </a:bodyPr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amplify add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auth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amplify push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amplify configure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auth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amplify remove 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auth</a:t>
            </a: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solidFill>
                <a:schemeClr val="bg1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amplify delete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5769F0B-207A-1B46-AACE-ED24BC7DD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7" y="73203"/>
            <a:ext cx="4866551" cy="684366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</a:t>
            </a:r>
          </a:p>
        </p:txBody>
      </p:sp>
    </p:spTree>
    <p:extLst>
      <p:ext uri="{BB962C8B-B14F-4D97-AF65-F5344CB8AC3E}">
        <p14:creationId xmlns:p14="http://schemas.microsoft.com/office/powerpoint/2010/main" val="36286254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2E3EE2AA-546A-0341-8118-A21434E2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7" y="73203"/>
            <a:ext cx="5649640" cy="684366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A4117-90AE-0449-8782-E28617F394BC}"/>
              </a:ext>
            </a:extLst>
          </p:cNvPr>
          <p:cNvSpPr txBox="1"/>
          <p:nvPr/>
        </p:nvSpPr>
        <p:spPr>
          <a:xfrm>
            <a:off x="242277" y="1712285"/>
            <a:ext cx="7816069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add</a:t>
            </a:r>
          </a:p>
          <a:p>
            <a:endParaRPr lang="en-US" dirty="0">
              <a:solidFill>
                <a:srgbClr val="FFB000"/>
              </a:solidFill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list</a:t>
            </a:r>
          </a:p>
          <a:p>
            <a:endParaRPr lang="en-US" dirty="0"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checkout</a:t>
            </a:r>
          </a:p>
          <a:p>
            <a:endParaRPr lang="en-US" dirty="0">
              <a:latin typeface="Lucida Console" panose="020B0609040504020204" pitchFamily="49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dirty="0">
                <a:solidFill>
                  <a:srgbClr val="FFB000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$</a:t>
            </a:r>
            <a:r>
              <a:rPr lang="en-US" dirty="0"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</a:t>
            </a:r>
            <a:r>
              <a:rPr lang="en-US" dirty="0" err="1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r>
              <a:rPr lang="en-US" dirty="0">
                <a:solidFill>
                  <a:schemeClr val="bg1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 remove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897F-618C-8347-98CD-64E2D32DA0F1}"/>
              </a:ext>
            </a:extLst>
          </p:cNvPr>
          <p:cNvSpPr txBox="1"/>
          <p:nvPr/>
        </p:nvSpPr>
        <p:spPr>
          <a:xfrm>
            <a:off x="242277" y="948695"/>
            <a:ext cx="3956012" cy="517065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4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Multiple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7088121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Client Libraries</a:t>
            </a:r>
          </a:p>
        </p:txBody>
      </p:sp>
    </p:spTree>
    <p:extLst>
      <p:ext uri="{BB962C8B-B14F-4D97-AF65-F5344CB8AC3E}">
        <p14:creationId xmlns:p14="http://schemas.microsoft.com/office/powerpoint/2010/main" val="346771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2917E-347B-424A-9CB4-66EABBB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114869"/>
            <a:ext cx="8609496" cy="686858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08731B-3538-2548-A88D-F4146F5B454A}"/>
              </a:ext>
            </a:extLst>
          </p:cNvPr>
          <p:cNvSpPr txBox="1">
            <a:spLocks/>
          </p:cNvSpPr>
          <p:nvPr/>
        </p:nvSpPr>
        <p:spPr>
          <a:xfrm>
            <a:off x="336789" y="1860604"/>
            <a:ext cx="7447538" cy="28089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/>
              <a:t>Connect and interact with cloud services from your app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/>
              <a:t>Platforms: iOS, Android, Web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/>
              <a:t>JS Frameworks: React Native, React, Angular, Vue, and Ionic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/>
              <a:t>Category based</a:t>
            </a:r>
          </a:p>
          <a:p>
            <a:pPr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EB56-5143-A341-BE64-4AF70930BED5}"/>
              </a:ext>
            </a:extLst>
          </p:cNvPr>
          <p:cNvSpPr txBox="1"/>
          <p:nvPr/>
        </p:nvSpPr>
        <p:spPr>
          <a:xfrm>
            <a:off x="242277" y="1354212"/>
            <a:ext cx="3645911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Client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9C05D-CD23-7549-BD29-818B941FB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310" y="3713575"/>
            <a:ext cx="352114" cy="378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AFCDB4-2CC5-134D-9251-65C714E1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84" y="3749328"/>
            <a:ext cx="378110" cy="378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8F198-9603-604E-99C6-60CBDE616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291" y="3724517"/>
            <a:ext cx="620765" cy="43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3D67CA-0545-D844-AFAF-A8DAC0991BB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036915" y="4251692"/>
            <a:ext cx="485030" cy="4850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CD82D-BBC2-B14A-947F-F06638B3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852" y="4313981"/>
            <a:ext cx="355602" cy="35560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01C81D-ACB9-B34D-AE63-C8E6F6AE4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79007" y="1702008"/>
            <a:ext cx="355600" cy="355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81C97E-A0F1-494F-88A4-2FAC0C453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29119" y="1702008"/>
            <a:ext cx="355600" cy="355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9C0298E-AC04-1143-B2D1-D79F182A56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1217" y="1702007"/>
            <a:ext cx="355601" cy="35560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478857A-BE9D-1A46-BD5A-6737C101E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1945" y="1702005"/>
            <a:ext cx="355601" cy="3556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8E7B0D-7629-BA4C-A0A1-080C0384FE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12852" y="2358423"/>
            <a:ext cx="1009093" cy="147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117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2917E-347B-424A-9CB4-66EABBB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77" y="124949"/>
            <a:ext cx="8609496" cy="686858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Client Libraries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2EB56-5143-A341-BE64-4AF70930BED5}"/>
              </a:ext>
            </a:extLst>
          </p:cNvPr>
          <p:cNvSpPr txBox="1"/>
          <p:nvPr/>
        </p:nvSpPr>
        <p:spPr>
          <a:xfrm>
            <a:off x="242277" y="1354212"/>
            <a:ext cx="3645911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1B8FD2-18B5-274F-8724-15141213F018}"/>
              </a:ext>
            </a:extLst>
          </p:cNvPr>
          <p:cNvSpPr/>
          <p:nvPr/>
        </p:nvSpPr>
        <p:spPr>
          <a:xfrm>
            <a:off x="268050" y="1926676"/>
            <a:ext cx="7548082" cy="2405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 (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AuthN+AuthZ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				</a:t>
            </a:r>
            <a:r>
              <a:rPr lang="en-US" dirty="0">
                <a:solidFill>
                  <a:srgbClr val="FFC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 (AI/ML)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						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PubSub</a:t>
            </a: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(</a:t>
            </a:r>
            <a:r>
              <a:rPr lang="en-US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GraphQL</a:t>
            </a: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					Push Notifications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(REST)						Storage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Interactions (chat bots)			XR (AR/VR)</a:t>
            </a:r>
          </a:p>
        </p:txBody>
      </p:sp>
    </p:spTree>
    <p:extLst>
      <p:ext uri="{BB962C8B-B14F-4D97-AF65-F5344CB8AC3E}">
        <p14:creationId xmlns:p14="http://schemas.microsoft.com/office/powerpoint/2010/main" val="317323638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2F483C-666B-C446-A735-59A39F39B3D9}"/>
              </a:ext>
            </a:extLst>
          </p:cNvPr>
          <p:cNvSpPr txBox="1"/>
          <p:nvPr/>
        </p:nvSpPr>
        <p:spPr>
          <a:xfrm>
            <a:off x="242277" y="2516169"/>
            <a:ext cx="8651901" cy="2560637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endParaRPr lang="en-US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import Amplify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let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storagePlugin = AWSS3StoragePlugin()</a:t>
            </a:r>
          </a:p>
          <a:p>
            <a:r>
              <a:rPr lang="en-US" sz="1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try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! Amplify.add(plugin: storagePlugin)</a:t>
            </a:r>
          </a:p>
          <a:p>
            <a:endParaRPr lang="en-US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Amplify.Storage.putData(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  key: filename, data: uploadData, options: options)</a:t>
            </a:r>
          </a:p>
          <a:p>
            <a:endParaRPr lang="en-US" sz="16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  <a:spcAft>
                <a:spcPts val="1125"/>
              </a:spcAft>
            </a:pPr>
            <a:endParaRPr lang="en-US" sz="2118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2098-9477-6240-8AD4-5A986672909A}"/>
              </a:ext>
            </a:extLst>
          </p:cNvPr>
          <p:cNvSpPr txBox="1"/>
          <p:nvPr/>
        </p:nvSpPr>
        <p:spPr>
          <a:xfrm>
            <a:off x="249822" y="1302052"/>
            <a:ext cx="6570906" cy="1383456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pod ‘amplify-tools’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pod ’Amplify’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pod 'AmplifyPlugins/AWSS3StoragePlugin'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endParaRPr lang="en-US" sz="14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FDAE7-3018-B34F-BFAE-C78963401A98}"/>
              </a:ext>
            </a:extLst>
          </p:cNvPr>
          <p:cNvSpPr txBox="1"/>
          <p:nvPr/>
        </p:nvSpPr>
        <p:spPr>
          <a:xfrm>
            <a:off x="171445" y="832849"/>
            <a:ext cx="3645911" cy="461665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(Cocoapods)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51FF0-57F8-4E4A-AA68-D346557C03BC}"/>
              </a:ext>
            </a:extLst>
          </p:cNvPr>
          <p:cNvSpPr txBox="1"/>
          <p:nvPr/>
        </p:nvSpPr>
        <p:spPr>
          <a:xfrm>
            <a:off x="171443" y="2397318"/>
            <a:ext cx="3645911" cy="461665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0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Usage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B4E3B5F-AAFE-5241-885A-15CA2C85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3" y="75901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iOS</a:t>
            </a:r>
          </a:p>
        </p:txBody>
      </p:sp>
    </p:spTree>
    <p:extLst>
      <p:ext uri="{BB962C8B-B14F-4D97-AF65-F5344CB8AC3E}">
        <p14:creationId xmlns:p14="http://schemas.microsoft.com/office/powerpoint/2010/main" val="31705537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7E38B67-D9DB-C44C-B8F0-73E98650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market is growing. How will </a:t>
            </a:r>
            <a:r>
              <a:rPr lang="en-US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innovate?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CF3E7C-4E5A-AB42-B33D-66E722E907AA}"/>
              </a:ext>
            </a:extLst>
          </p:cNvPr>
          <p:cNvSpPr txBox="1"/>
          <p:nvPr/>
        </p:nvSpPr>
        <p:spPr>
          <a:xfrm>
            <a:off x="751956" y="2754908"/>
            <a:ext cx="1239122" cy="84510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"/>
              </a:rPr>
              <a:t>5B (+1.2B)</a:t>
            </a:r>
          </a:p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125" dirty="0">
                <a:solidFill>
                  <a:srgbClr val="FFCE3F"/>
                </a:solidFill>
                <a:latin typeface="Amazon Ember"/>
              </a:rPr>
              <a:t>Mobile internet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users by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7A278-75D4-404B-BFCE-C6E4D9FD73AB}"/>
              </a:ext>
            </a:extLst>
          </p:cNvPr>
          <p:cNvSpPr txBox="1"/>
          <p:nvPr/>
        </p:nvSpPr>
        <p:spPr>
          <a:xfrm>
            <a:off x="5571566" y="2754908"/>
            <a:ext cx="1330492" cy="84510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"/>
              </a:rPr>
              <a:t>25%</a:t>
            </a:r>
          </a:p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125" dirty="0">
                <a:solidFill>
                  <a:srgbClr val="FFCE3F"/>
                </a:solidFill>
                <a:latin typeface="Amazon Ember"/>
              </a:rPr>
              <a:t>Apps abandoned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after first 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8BA1F-EC45-5A43-AAA8-BC5E4C62EA5D}"/>
              </a:ext>
            </a:extLst>
          </p:cNvPr>
          <p:cNvSpPr txBox="1"/>
          <p:nvPr/>
        </p:nvSpPr>
        <p:spPr>
          <a:xfrm>
            <a:off x="7026512" y="2754907"/>
            <a:ext cx="1619034" cy="1156727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"/>
              </a:rPr>
              <a:t>4M+</a:t>
            </a:r>
          </a:p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125" dirty="0">
                <a:solidFill>
                  <a:srgbClr val="FFCE3F"/>
                </a:solidFill>
                <a:latin typeface="Amazon Ember"/>
              </a:rPr>
              <a:t>Apps published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to global app stores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you need to compete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with for mindshare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DD82C-7A40-654A-892F-91D5DE87FB7B}"/>
              </a:ext>
            </a:extLst>
          </p:cNvPr>
          <p:cNvSpPr txBox="1"/>
          <p:nvPr/>
        </p:nvSpPr>
        <p:spPr>
          <a:xfrm>
            <a:off x="3651659" y="2754908"/>
            <a:ext cx="1594988" cy="1000915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"/>
              </a:rPr>
              <a:t>24 GB (+17 GB)</a:t>
            </a:r>
          </a:p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125" dirty="0">
                <a:solidFill>
                  <a:srgbClr val="FFCE3F"/>
                </a:solidFill>
                <a:latin typeface="Amazon Ember"/>
              </a:rPr>
              <a:t>Monthly mobile data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usage per subscriber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by 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ACF4C-6034-2944-A2A3-C0A51C81B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785" y="1731645"/>
            <a:ext cx="1040130" cy="1040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F21F0C-1CAC-CE47-8D23-DBF1918F720D}"/>
              </a:ext>
            </a:extLst>
          </p:cNvPr>
          <p:cNvCxnSpPr/>
          <p:nvPr/>
        </p:nvCxnSpPr>
        <p:spPr>
          <a:xfrm>
            <a:off x="5407260" y="1301023"/>
            <a:ext cx="0" cy="3354457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03326FA-4587-954C-8504-CB36B51B9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1725930"/>
            <a:ext cx="1040130" cy="1040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62198F-2D48-1745-8128-FAD7F9AC1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015" y="1731645"/>
            <a:ext cx="1040130" cy="1040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CA69D7-A0CD-5A4C-B140-6704062D313E}"/>
              </a:ext>
            </a:extLst>
          </p:cNvPr>
          <p:cNvSpPr txBox="1"/>
          <p:nvPr/>
        </p:nvSpPr>
        <p:spPr>
          <a:xfrm>
            <a:off x="2170297" y="2754631"/>
            <a:ext cx="1253549" cy="84510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Amazon Ember"/>
              </a:rPr>
              <a:t>3.6 hours</a:t>
            </a:r>
          </a:p>
          <a:p>
            <a:pPr algn="ctr" defTabSz="685758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125" dirty="0">
                <a:solidFill>
                  <a:srgbClr val="FFCE3F"/>
                </a:solidFill>
                <a:latin typeface="Amazon Ember"/>
              </a:rPr>
              <a:t>Daily time on</a:t>
            </a:r>
            <a:br>
              <a:rPr lang="en-US" sz="1125" dirty="0">
                <a:solidFill>
                  <a:srgbClr val="FFCE3F"/>
                </a:solidFill>
                <a:latin typeface="Amazon Ember"/>
              </a:rPr>
            </a:br>
            <a:r>
              <a:rPr lang="en-US" sz="1125" dirty="0">
                <a:solidFill>
                  <a:srgbClr val="FFCE3F"/>
                </a:solidFill>
                <a:latin typeface="Amazon Ember"/>
              </a:rPr>
              <a:t>mobile per user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5EE62C-7F8F-AA47-A6C7-234B7C67C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195" y="1760220"/>
            <a:ext cx="1034955" cy="1040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3E0BAF-A4CD-6F49-8CF3-0ADC82B52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747" y="1760220"/>
            <a:ext cx="1040130" cy="10401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F811CD9-5F19-934A-B2CB-6321260A3CEA}"/>
              </a:ext>
            </a:extLst>
          </p:cNvPr>
          <p:cNvSpPr txBox="1"/>
          <p:nvPr/>
        </p:nvSpPr>
        <p:spPr>
          <a:xfrm>
            <a:off x="3995888" y="4033163"/>
            <a:ext cx="940963" cy="30585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</a:pPr>
            <a:r>
              <a:rPr lang="en-US" sz="875" dirty="0">
                <a:solidFill>
                  <a:srgbClr val="FD7272"/>
                </a:solidFill>
                <a:latin typeface="Amazon Ember"/>
              </a:rPr>
              <a:t>Source: GSMA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405A4-101C-7E43-BCB6-F6E0519B0915}"/>
              </a:ext>
            </a:extLst>
          </p:cNvPr>
          <p:cNvSpPr txBox="1"/>
          <p:nvPr/>
        </p:nvSpPr>
        <p:spPr>
          <a:xfrm>
            <a:off x="866829" y="4033163"/>
            <a:ext cx="940963" cy="30585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</a:pPr>
            <a:r>
              <a:rPr lang="en-US" sz="875" dirty="0">
                <a:solidFill>
                  <a:srgbClr val="FD7272"/>
                </a:solidFill>
                <a:latin typeface="Amazon Ember"/>
              </a:rPr>
              <a:t>Source: GSMA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C68436-BEF8-5148-B3F9-B498438425BF}"/>
              </a:ext>
            </a:extLst>
          </p:cNvPr>
          <p:cNvSpPr txBox="1"/>
          <p:nvPr/>
        </p:nvSpPr>
        <p:spPr>
          <a:xfrm>
            <a:off x="2114996" y="4014491"/>
            <a:ext cx="1364156" cy="427040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 defTabSz="685758">
              <a:lnSpc>
                <a:spcPct val="90000"/>
              </a:lnSpc>
              <a:spcAft>
                <a:spcPts val="1125"/>
              </a:spcAft>
            </a:pPr>
            <a:r>
              <a:rPr lang="en-US" sz="875" dirty="0">
                <a:solidFill>
                  <a:srgbClr val="FD7272"/>
                </a:solidFill>
                <a:latin typeface="Amazon Ember"/>
              </a:rPr>
              <a:t>Source: Mary Meeker’s</a:t>
            </a:r>
            <a:br>
              <a:rPr lang="en-US" sz="875" dirty="0">
                <a:solidFill>
                  <a:srgbClr val="FD7272"/>
                </a:solidFill>
                <a:latin typeface="Amazon Ember"/>
              </a:rPr>
            </a:br>
            <a:r>
              <a:rPr lang="en-US" sz="875" dirty="0">
                <a:solidFill>
                  <a:srgbClr val="FD7272"/>
                </a:solidFill>
                <a:latin typeface="Amazon Ember"/>
              </a:rPr>
              <a:t>Internet Trends 2019</a:t>
            </a:r>
          </a:p>
        </p:txBody>
      </p:sp>
    </p:spTree>
    <p:extLst>
      <p:ext uri="{BB962C8B-B14F-4D97-AF65-F5344CB8AC3E}">
        <p14:creationId xmlns:p14="http://schemas.microsoft.com/office/powerpoint/2010/main" val="6535437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 lifecycle</a:t>
            </a:r>
          </a:p>
        </p:txBody>
      </p:sp>
    </p:spTree>
    <p:extLst>
      <p:ext uri="{BB962C8B-B14F-4D97-AF65-F5344CB8AC3E}">
        <p14:creationId xmlns:p14="http://schemas.microsoft.com/office/powerpoint/2010/main" val="615769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83A7F3-4FC8-1846-8462-55143F2E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Amplify Console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518A21-2923-5B45-8235-9E1AEA9B7873}"/>
              </a:ext>
            </a:extLst>
          </p:cNvPr>
          <p:cNvGrpSpPr/>
          <p:nvPr/>
        </p:nvGrpSpPr>
        <p:grpSpPr>
          <a:xfrm>
            <a:off x="4062116" y="1902410"/>
            <a:ext cx="4650632" cy="1789041"/>
            <a:chOff x="7855626" y="3512454"/>
            <a:chExt cx="7441010" cy="28624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9E3C7C-2FE2-F240-9005-F8A0899CB3B9}"/>
                </a:ext>
              </a:extLst>
            </p:cNvPr>
            <p:cNvSpPr/>
            <p:nvPr/>
          </p:nvSpPr>
          <p:spPr>
            <a:xfrm>
              <a:off x="7855626" y="5783988"/>
              <a:ext cx="5509713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Instant atomic deployments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113CCA-EC1F-D149-B3B7-8A6408828352}"/>
                </a:ext>
              </a:extLst>
            </p:cNvPr>
            <p:cNvSpPr/>
            <p:nvPr/>
          </p:nvSpPr>
          <p:spPr>
            <a:xfrm>
              <a:off x="7855626" y="5026810"/>
              <a:ext cx="4291431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Easy custom domains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4E0467-04EE-DE44-80E4-3CC0329BB509}"/>
                </a:ext>
              </a:extLst>
            </p:cNvPr>
            <p:cNvSpPr/>
            <p:nvPr/>
          </p:nvSpPr>
          <p:spPr>
            <a:xfrm>
              <a:off x="7855626" y="4269631"/>
              <a:ext cx="3380926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Simplified CI/CD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510164-C410-A944-BBAC-681A4F5C2BE5}"/>
                </a:ext>
              </a:extLst>
            </p:cNvPr>
            <p:cNvSpPr/>
            <p:nvPr/>
          </p:nvSpPr>
          <p:spPr>
            <a:xfrm>
              <a:off x="7855626" y="3512454"/>
              <a:ext cx="7441010" cy="5909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  <a:spcAft>
                  <a:spcPts val="1125"/>
                </a:spcAft>
              </a:pPr>
              <a:r>
                <a:rPr lang="en-US" sz="200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Git-based workflow for full-stack apps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2B85B3C-D8EE-9541-BA34-FD27A93D3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9" y="1744854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01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C4E0575-753B-E549-AD62-F03CD92B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Amplify Console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B1AF19-F4B6-574E-9EF8-E40A92A6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5" y="1158434"/>
            <a:ext cx="8649310" cy="2276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2E7E99-838F-354B-90DF-38572CA7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172" y="1086714"/>
            <a:ext cx="861583" cy="861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AD1CC4-2C11-624E-A38C-7F0976792D7E}"/>
              </a:ext>
            </a:extLst>
          </p:cNvPr>
          <p:cNvSpPr/>
          <p:nvPr/>
        </p:nvSpPr>
        <p:spPr>
          <a:xfrm>
            <a:off x="1769364" y="3817051"/>
            <a:ext cx="544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000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Git-based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CI/CD for </a:t>
            </a:r>
            <a:r>
              <a:rPr lang="en-US" sz="2000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full-stack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serverless apps</a:t>
            </a:r>
          </a:p>
        </p:txBody>
      </p:sp>
    </p:spTree>
    <p:extLst>
      <p:ext uri="{BB962C8B-B14F-4D97-AF65-F5344CB8AC3E}">
        <p14:creationId xmlns:p14="http://schemas.microsoft.com/office/powerpoint/2010/main" val="7939504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1980500-C5D7-FD44-99EE-F5D9DFDA0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Console: Full-stack deployments (new)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E8A56A-7A9D-D243-8130-5CB1B653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72" y="1086714"/>
            <a:ext cx="861583" cy="8615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BFB997-33B2-E347-BB2F-E6CBA68F4E12}"/>
              </a:ext>
            </a:extLst>
          </p:cNvPr>
          <p:cNvSpPr/>
          <p:nvPr/>
        </p:nvSpPr>
        <p:spPr>
          <a:xfrm>
            <a:off x="1769364" y="3817051"/>
            <a:ext cx="5477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000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Git-based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CI/CD for </a:t>
            </a:r>
            <a:r>
              <a:rPr lang="en-US" sz="2000" u="sng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full-stack</a:t>
            </a:r>
            <a:r>
              <a:rPr lang="en-US" sz="20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Serverless apps</a:t>
            </a:r>
          </a:p>
        </p:txBody>
      </p:sp>
      <p:pic>
        <p:nvPicPr>
          <p:cNvPr id="19" name="Picture 2" descr="https://miro.medium.com/max/1940/1*p1DJleTs56CVjy7ZAYmlnw.png">
            <a:extLst>
              <a:ext uri="{FF2B5EF4-FFF2-40B4-BE49-F238E27FC236}">
                <a16:creationId xmlns:a16="http://schemas.microsoft.com/office/drawing/2014/main" id="{6B314DD4-5CC2-8249-B6D9-884AFA2A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0" y="957117"/>
            <a:ext cx="5306985" cy="370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045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73F577-99E3-F445-AACE-FCE3820F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Console: Full-stack deployments (new)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D4187-5228-4047-8E92-8BA1BBA17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72" y="1086714"/>
            <a:ext cx="861583" cy="8615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08A0D9-63A0-5F45-8BF2-8FA894B86F00}"/>
              </a:ext>
            </a:extLst>
          </p:cNvPr>
          <p:cNvSpPr/>
          <p:nvPr/>
        </p:nvSpPr>
        <p:spPr>
          <a:xfrm>
            <a:off x="1769364" y="3817051"/>
            <a:ext cx="5477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0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Git-based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CI/CD for </a:t>
            </a:r>
            <a:r>
              <a:rPr lang="en-US" sz="20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full-stack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Serverless apps</a:t>
            </a:r>
          </a:p>
        </p:txBody>
      </p:sp>
      <p:pic>
        <p:nvPicPr>
          <p:cNvPr id="10" name="Picture 2" descr="https://miro.medium.com/max/2656/1*7-H3RwNuGSUklmwsSWY30A.png">
            <a:extLst>
              <a:ext uri="{FF2B5EF4-FFF2-40B4-BE49-F238E27FC236}">
                <a16:creationId xmlns:a16="http://schemas.microsoft.com/office/drawing/2014/main" id="{94995EAE-5D4F-FD46-B06C-9691DFFE1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27" y="957117"/>
            <a:ext cx="7668745" cy="361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7092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requirements</a:t>
            </a:r>
          </a:p>
        </p:txBody>
      </p:sp>
    </p:spTree>
    <p:extLst>
      <p:ext uri="{BB962C8B-B14F-4D97-AF65-F5344CB8AC3E}">
        <p14:creationId xmlns:p14="http://schemas.microsoft.com/office/powerpoint/2010/main" val="842897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4537DAB-B6F3-DD48-9931-6833EA19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DE316F"/>
                </a:solidFill>
              </a:rPr>
              <a:t>AWS AppSync:</a:t>
            </a:r>
            <a:r>
              <a:rPr lang="en-US" sz="2800" dirty="0"/>
              <a:t> Real-time and offline data with GraphQL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8BC583-E392-6C46-B8DA-413E954DD22A}"/>
              </a:ext>
            </a:extLst>
          </p:cNvPr>
          <p:cNvGrpSpPr/>
          <p:nvPr/>
        </p:nvGrpSpPr>
        <p:grpSpPr>
          <a:xfrm>
            <a:off x="373113" y="1968981"/>
            <a:ext cx="1714500" cy="2304794"/>
            <a:chOff x="584988" y="2814589"/>
            <a:chExt cx="2743200" cy="36876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B97B3B-D146-6449-928E-F49D17DE0807}"/>
                </a:ext>
              </a:extLst>
            </p:cNvPr>
            <p:cNvSpPr txBox="1"/>
            <p:nvPr/>
          </p:nvSpPr>
          <p:spPr>
            <a:xfrm>
              <a:off x="584988" y="5404980"/>
              <a:ext cx="2743200" cy="109728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1250" b="1" dirty="0">
                  <a:solidFill>
                    <a:schemeClr val="bg1"/>
                  </a:solidFill>
                  <a:latin typeface="Amazon Ember" charset="0"/>
                  <a:ea typeface="Amazon Ember" charset="0"/>
                  <a:cs typeface="Amazon Ember" charset="0"/>
                </a:rPr>
                <a:t>Real-time collaboration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91B528-06E8-9549-8043-1592E0DF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92" y="2814589"/>
              <a:ext cx="2529192" cy="237744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6267D0-F536-F247-A8F5-B50397E0D5F3}"/>
              </a:ext>
            </a:extLst>
          </p:cNvPr>
          <p:cNvGrpSpPr/>
          <p:nvPr/>
        </p:nvGrpSpPr>
        <p:grpSpPr>
          <a:xfrm>
            <a:off x="7120827" y="1968981"/>
            <a:ext cx="1714500" cy="2304794"/>
            <a:chOff x="11381331" y="2814589"/>
            <a:chExt cx="2743200" cy="36876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3A75DE-D451-AD4F-9D1B-8B9CD8FD28B8}"/>
                </a:ext>
              </a:extLst>
            </p:cNvPr>
            <p:cNvSpPr txBox="1"/>
            <p:nvPr/>
          </p:nvSpPr>
          <p:spPr>
            <a:xfrm>
              <a:off x="11381331" y="5404980"/>
              <a:ext cx="2743200" cy="1097280"/>
            </a:xfrm>
            <a:prstGeom prst="rect">
              <a:avLst/>
            </a:prstGeom>
            <a:noFill/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US" sz="1250" b="1" dirty="0">
                  <a:solidFill>
                    <a:schemeClr val="bg1"/>
                  </a:solidFill>
                  <a:latin typeface="Amazon Ember" charset="0"/>
                  <a:ea typeface="Amazon Ember" charset="0"/>
                  <a:cs typeface="Amazon Ember" charset="0"/>
                </a:rPr>
                <a:t>Fine-grained access control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DD0359-5450-5F4C-BC11-E4C5E9FF4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6062" y="2814589"/>
              <a:ext cx="1953738" cy="237744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D663813-BF12-F847-B568-C99A2E524A28}"/>
              </a:ext>
            </a:extLst>
          </p:cNvPr>
          <p:cNvSpPr txBox="1"/>
          <p:nvPr/>
        </p:nvSpPr>
        <p:spPr>
          <a:xfrm>
            <a:off x="2622351" y="3587975"/>
            <a:ext cx="1714500" cy="6858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250" b="1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Offline programming model with sync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AA0361-4E5D-4A4D-AC75-D1EA73AAC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651" y="1968980"/>
            <a:ext cx="1485900" cy="1485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FA1DB8-7C26-D244-BE6D-A0B6D991C2DC}"/>
              </a:ext>
            </a:extLst>
          </p:cNvPr>
          <p:cNvSpPr txBox="1"/>
          <p:nvPr/>
        </p:nvSpPr>
        <p:spPr>
          <a:xfrm>
            <a:off x="4871589" y="3587975"/>
            <a:ext cx="1714500" cy="6858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1250" b="1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Multiple data sources</a:t>
            </a:r>
            <a:endParaRPr lang="en-US" sz="1250" b="1" dirty="0">
              <a:solidFill>
                <a:schemeClr val="bg1"/>
              </a:solidFill>
              <a:latin typeface="Amazon Ember" panose="02000000000000000000" pitchFamily="2" charset="0"/>
              <a:ea typeface="Amazon Ember" charset="0"/>
              <a:cs typeface="Amazon Ember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FE2136-B158-DC4A-AB94-636C57DFD55D}"/>
              </a:ext>
            </a:extLst>
          </p:cNvPr>
          <p:cNvGrpSpPr/>
          <p:nvPr/>
        </p:nvGrpSpPr>
        <p:grpSpPr>
          <a:xfrm>
            <a:off x="4956908" y="1243187"/>
            <a:ext cx="1543862" cy="2211693"/>
            <a:chOff x="8194546" y="1853705"/>
            <a:chExt cx="2470179" cy="353870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C578A01F-1467-5E4B-BAF3-ABDA97B1D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76005" y="3906516"/>
              <a:ext cx="1188720" cy="1485898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6AAFFB6-0BAC-D142-8A1D-67AD2983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94546" y="1853705"/>
              <a:ext cx="1188720" cy="192176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FAA5813-3C2C-2143-989C-8E3AA87F2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76005" y="1853705"/>
              <a:ext cx="1188720" cy="170382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F8A1BB-D188-654F-BCCF-5E9C54274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94546" y="3914060"/>
              <a:ext cx="1188720" cy="1478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6448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0A960DF-91CD-BB49-AD06-9E4F0666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Modern app requirements</a:t>
            </a:r>
          </a:p>
        </p:txBody>
      </p:sp>
      <p:sp>
        <p:nvSpPr>
          <p:cNvPr id="24" name="Low latency messages…">
            <a:extLst>
              <a:ext uri="{FF2B5EF4-FFF2-40B4-BE49-F238E27FC236}">
                <a16:creationId xmlns:a16="http://schemas.microsoft.com/office/drawing/2014/main" id="{BC8D7FEF-AAEF-814C-9805-2D96D6C01BDC}"/>
              </a:ext>
            </a:extLst>
          </p:cNvPr>
          <p:cNvSpPr txBox="1">
            <a:spLocks/>
          </p:cNvSpPr>
          <p:nvPr/>
        </p:nvSpPr>
        <p:spPr>
          <a:xfrm>
            <a:off x="382156" y="1173893"/>
            <a:ext cx="3337279" cy="3367587"/>
          </a:xfrm>
          <a:prstGeom prst="rect">
            <a:avLst/>
          </a:prstGeom>
        </p:spPr>
        <p:txBody>
          <a:bodyPr vert="horz" wrap="square" lIns="28574" tIns="28574" rIns="28574" bIns="2857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0"/>
              </a:spcBef>
              <a:defRPr sz="1800" b="1" u="sng">
                <a:solidFill>
                  <a:srgbClr val="2A2E32"/>
                </a:solidFill>
              </a:defRPr>
            </a:pPr>
            <a:r>
              <a:rPr lang="en-US" sz="1750" b="1" u="sng" dirty="0">
                <a:solidFill>
                  <a:schemeClr val="bg1"/>
                </a:solidFill>
              </a:rPr>
              <a:t>Low-latency messages</a:t>
            </a:r>
          </a:p>
          <a:p>
            <a:pPr>
              <a:spcBef>
                <a:spcPts val="250"/>
              </a:spcBef>
              <a:defRPr sz="1800" b="1" u="sng">
                <a:solidFill>
                  <a:srgbClr val="2A2E32"/>
                </a:solidFill>
              </a:defRPr>
            </a:pPr>
            <a:endParaRPr lang="en-US" sz="1750" b="1" u="sng" dirty="0">
              <a:solidFill>
                <a:schemeClr val="bg1"/>
              </a:solidFill>
            </a:endParaRP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Banking alerts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News stories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Multi-player games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Chat applications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Shared whiteboards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AR/VR experiences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Document collaboration</a:t>
            </a:r>
          </a:p>
        </p:txBody>
      </p:sp>
      <p:sp>
        <p:nvSpPr>
          <p:cNvPr id="25" name="Low latency messages…">
            <a:extLst>
              <a:ext uri="{FF2B5EF4-FFF2-40B4-BE49-F238E27FC236}">
                <a16:creationId xmlns:a16="http://schemas.microsoft.com/office/drawing/2014/main" id="{18F11A03-C03D-BD4D-A2DB-5B8B697A0FA5}"/>
              </a:ext>
            </a:extLst>
          </p:cNvPr>
          <p:cNvSpPr txBox="1">
            <a:spLocks/>
          </p:cNvSpPr>
          <p:nvPr/>
        </p:nvSpPr>
        <p:spPr>
          <a:xfrm>
            <a:off x="4395460" y="1173893"/>
            <a:ext cx="3337279" cy="2600710"/>
          </a:xfrm>
          <a:prstGeom prst="rect">
            <a:avLst/>
          </a:prstGeom>
        </p:spPr>
        <p:txBody>
          <a:bodyPr vert="horz" wrap="square" lIns="28574" tIns="28574" rIns="28574" bIns="28574" rtlCol="0">
            <a:sp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0"/>
              </a:spcBef>
              <a:defRPr sz="1800" b="1" u="sng">
                <a:solidFill>
                  <a:srgbClr val="2A2E32"/>
                </a:solidFill>
              </a:defRPr>
            </a:pPr>
            <a:r>
              <a:rPr lang="en-US" sz="1750" b="1" u="sng" dirty="0">
                <a:solidFill>
                  <a:schemeClr val="bg1"/>
                </a:solidFill>
              </a:rPr>
              <a:t>Offline sync</a:t>
            </a:r>
          </a:p>
          <a:p>
            <a:pPr>
              <a:spcBef>
                <a:spcPts val="250"/>
              </a:spcBef>
              <a:defRPr sz="1800" b="1" u="sng">
                <a:solidFill>
                  <a:srgbClr val="2A2E32"/>
                </a:solidFill>
              </a:defRPr>
            </a:pPr>
            <a:endParaRPr lang="en-US" sz="1750" b="1" u="sng" dirty="0">
              <a:solidFill>
                <a:schemeClr val="bg1"/>
              </a:solidFill>
            </a:endParaRP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Financial transactions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New articles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Games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Chat</a:t>
            </a:r>
          </a:p>
          <a:p>
            <a:pPr marL="107156" indent="-107156">
              <a:spcBef>
                <a:spcPts val="250"/>
              </a:spcBef>
              <a:buSzPct val="100000"/>
              <a:buFont typeface="Arial" pitchFamily="34" charset="0"/>
              <a:buChar char="-"/>
              <a:defRPr sz="1800">
                <a:solidFill>
                  <a:srgbClr val="2A2E32"/>
                </a:solidFill>
              </a:defRPr>
            </a:pPr>
            <a:r>
              <a:rPr lang="en-US" sz="1750" dirty="0">
                <a:solidFill>
                  <a:schemeClr val="bg1"/>
                </a:solidFill>
              </a:rPr>
              <a:t>Document collaboration</a:t>
            </a:r>
          </a:p>
        </p:txBody>
      </p:sp>
    </p:spTree>
    <p:extLst>
      <p:ext uri="{BB962C8B-B14F-4D97-AF65-F5344CB8AC3E}">
        <p14:creationId xmlns:p14="http://schemas.microsoft.com/office/powerpoint/2010/main" val="6668231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6EE9D0-5E84-9543-A00D-88D10451F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Mental model: App data</a:t>
            </a: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299FAF81-A8B0-8C4C-9D5A-B13ACF899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10" y="951803"/>
            <a:ext cx="4459593" cy="4459593"/>
          </a:xfrm>
          <a:prstGeom prst="rect">
            <a:avLst/>
          </a:prstGeom>
          <a:noFill/>
          <a:ln w="12700">
            <a:miter lim="400000"/>
          </a:ln>
        </p:spPr>
      </p:pic>
      <p:sp>
        <p:nvSpPr>
          <p:cNvPr id="9" name="Cylinder">
            <a:extLst>
              <a:ext uri="{FF2B5EF4-FFF2-40B4-BE49-F238E27FC236}">
                <a16:creationId xmlns:a16="http://schemas.microsoft.com/office/drawing/2014/main" id="{52CCEAFD-1F36-4947-9BAB-71F2EA4C6A49}"/>
              </a:ext>
            </a:extLst>
          </p:cNvPr>
          <p:cNvSpPr/>
          <p:nvPr/>
        </p:nvSpPr>
        <p:spPr>
          <a:xfrm>
            <a:off x="4279827" y="1828190"/>
            <a:ext cx="543013" cy="506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9300"/>
          </a:solidFill>
          <a:ln w="25400">
            <a:solidFill>
              <a:schemeClr val="accent2">
                <a:lumOff val="16690"/>
              </a:schemeClr>
            </a:solidFill>
          </a:ln>
        </p:spPr>
        <p:txBody>
          <a:bodyPr lIns="45719" rIns="45719" anchor="ctr"/>
          <a:lstStyle/>
          <a:p>
            <a:endParaRPr sz="2118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65E9C-0A92-194D-AEF4-B6B89301774D}"/>
              </a:ext>
            </a:extLst>
          </p:cNvPr>
          <p:cNvSpPr txBox="1"/>
          <p:nvPr/>
        </p:nvSpPr>
        <p:spPr>
          <a:xfrm>
            <a:off x="3660130" y="1424086"/>
            <a:ext cx="1538883" cy="392415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5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const cache=[];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A2520-3FE6-D540-9E49-80F53255F0A2}"/>
              </a:ext>
            </a:extLst>
          </p:cNvPr>
          <p:cNvSpPr txBox="1"/>
          <p:nvPr/>
        </p:nvSpPr>
        <p:spPr>
          <a:xfrm>
            <a:off x="1333833" y="2443922"/>
            <a:ext cx="2532539" cy="1193917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cache.put({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key : value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});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A44011-2044-104A-9758-005711028C6B}"/>
              </a:ext>
            </a:extLst>
          </p:cNvPr>
          <p:cNvCxnSpPr/>
          <p:nvPr/>
        </p:nvCxnSpPr>
        <p:spPr>
          <a:xfrm flipV="1">
            <a:off x="4427353" y="2443923"/>
            <a:ext cx="0" cy="11949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14B9B6-62B8-CE46-B6BC-809AD20D2475}"/>
              </a:ext>
            </a:extLst>
          </p:cNvPr>
          <p:cNvSpPr txBox="1"/>
          <p:nvPr/>
        </p:nvSpPr>
        <p:spPr>
          <a:xfrm>
            <a:off x="5904975" y="2436561"/>
            <a:ext cx="2847190" cy="1193917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cache.map((k,v) =&gt; {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&lt;p&gt; {k.value} &lt;/p&gt;</a:t>
            </a:r>
          </a:p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75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});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A67201-2BD8-984E-B01F-16D290572F51}"/>
              </a:ext>
            </a:extLst>
          </p:cNvPr>
          <p:cNvCxnSpPr/>
          <p:nvPr/>
        </p:nvCxnSpPr>
        <p:spPr>
          <a:xfrm>
            <a:off x="4607029" y="2456912"/>
            <a:ext cx="0" cy="119495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C155B-432F-F94F-972E-50DE99FB8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28" y="3648165"/>
            <a:ext cx="1016575" cy="81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0328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AF0A5CD-1BD8-F04C-BABB-962EE44AF6FB}"/>
              </a:ext>
            </a:extLst>
          </p:cNvPr>
          <p:cNvSpPr txBox="1">
            <a:spLocks/>
          </p:cNvSpPr>
          <p:nvPr/>
        </p:nvSpPr>
        <p:spPr bwMode="white">
          <a:xfrm>
            <a:off x="199009" y="499657"/>
            <a:ext cx="6347748" cy="385350"/>
          </a:xfrm>
          <a:prstGeom prst="rect">
            <a:avLst/>
          </a:prstGeom>
          <a:noFill/>
        </p:spPr>
        <p:txBody>
          <a:bodyPr vert="horz" lIns="182880" tIns="146304" rIns="182880" bIns="146304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375" b="1" kern="1200" spc="-74" baseline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>
                <a:latin typeface="+mj-lt"/>
                <a:ea typeface="Amazon Ember" panose="02000000000000000000" pitchFamily="2" charset="0"/>
              </a:rPr>
              <a:t>Amplify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Amazon Ember" panose="02000000000000000000" pitchFamily="2" charset="0"/>
              </a:rPr>
              <a:t> </a:t>
            </a:r>
            <a:r>
              <a:rPr lang="en-US" sz="3600" dirty="0" err="1">
                <a:latin typeface="+mj-lt"/>
                <a:ea typeface="Amazon Ember" panose="02000000000000000000" pitchFamily="2" charset="0"/>
              </a:rPr>
              <a:t>DataStore</a:t>
            </a:r>
            <a:endParaRPr lang="en-US" sz="3600" dirty="0">
              <a:latin typeface="+mj-lt"/>
              <a:ea typeface="Amazon Ember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510955-01C4-BD48-9CC6-14F46566AA8D}"/>
              </a:ext>
            </a:extLst>
          </p:cNvPr>
          <p:cNvSpPr/>
          <p:nvPr/>
        </p:nvSpPr>
        <p:spPr>
          <a:xfrm>
            <a:off x="335956" y="340505"/>
            <a:ext cx="1747591" cy="336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89" dirty="0">
                <a:solidFill>
                  <a:srgbClr val="FF9900"/>
                </a:solidFill>
                <a:latin typeface="+mj-lt"/>
                <a:ea typeface="Amazon Ember" panose="02000000000000000000" pitchFamily="2" charset="0"/>
                <a:cs typeface="Amazon Ember Light" panose="020B0403020204020204" pitchFamily="34" charset="0"/>
              </a:rPr>
              <a:t>Introducing</a:t>
            </a:r>
            <a:endParaRPr lang="en-US" sz="1589" dirty="0">
              <a:solidFill>
                <a:srgbClr val="FF9900"/>
              </a:solidFill>
              <a:latin typeface="+mj-lt"/>
              <a:ea typeface="Amazon Ember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B9A69-A71B-534D-8CCA-A6793BE9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395" y="4714714"/>
            <a:ext cx="396896" cy="2381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6AC57-ABEE-DD47-8868-638B856EA9C5}"/>
              </a:ext>
            </a:extLst>
          </p:cNvPr>
          <p:cNvSpPr/>
          <p:nvPr/>
        </p:nvSpPr>
        <p:spPr>
          <a:xfrm>
            <a:off x="303941" y="1309094"/>
            <a:ext cx="79041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Multi-platform (iOS/Android/React Native/Web) on-device persistent storage engine that automatically synchronizes data between mobile/web apps and the cloud using GraphQL</a:t>
            </a:r>
            <a:endParaRPr lang="en-US" sz="1750" b="1" dirty="0">
              <a:solidFill>
                <a:schemeClr val="bg1"/>
              </a:solidFill>
              <a:latin typeface="+mj-lt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5C7CC-C945-4247-8788-10CFAA563993}"/>
              </a:ext>
            </a:extLst>
          </p:cNvPr>
          <p:cNvSpPr txBox="1"/>
          <p:nvPr/>
        </p:nvSpPr>
        <p:spPr>
          <a:xfrm>
            <a:off x="397182" y="3339110"/>
            <a:ext cx="1981889" cy="101566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Automatic versioning, 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conflict detection, and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resolution in 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the cloud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C3BC78-310D-AD45-9F43-B9E0F7AEF1DD}"/>
              </a:ext>
            </a:extLst>
          </p:cNvPr>
          <p:cNvGrpSpPr/>
          <p:nvPr/>
        </p:nvGrpSpPr>
        <p:grpSpPr>
          <a:xfrm>
            <a:off x="3018432" y="2354637"/>
            <a:ext cx="1284967" cy="1962847"/>
            <a:chOff x="11902589" y="2794525"/>
            <a:chExt cx="2055947" cy="31405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E4ABF5-F1D2-D647-B2CD-2B0CB03C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8242" y="2794525"/>
              <a:ext cx="1559942" cy="15677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673422-A55B-B84F-9FE3-38D6F6E7C6CD}"/>
                </a:ext>
              </a:extLst>
            </p:cNvPr>
            <p:cNvSpPr txBox="1"/>
            <p:nvPr/>
          </p:nvSpPr>
          <p:spPr>
            <a:xfrm>
              <a:off x="11902589" y="4310020"/>
              <a:ext cx="2055947" cy="1625061"/>
            </a:xfrm>
            <a:prstGeom prst="rect">
              <a:avLst/>
            </a:prstGeom>
            <a:noFill/>
          </p:spPr>
          <p:txBody>
            <a:bodyPr wrap="none" lIns="114300" tIns="91440" rIns="11430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125"/>
                </a:spcAft>
                <a:defRPr/>
              </a:pPr>
              <a: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Familiar and </a:t>
              </a:r>
              <a:b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local first</a:t>
              </a:r>
              <a:b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programming</a:t>
              </a:r>
              <a:b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</a:br>
              <a:r>
                <a:rPr lang="en-US" sz="150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model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2981E7-31C6-AF4C-816A-CA4518255064}"/>
              </a:ext>
            </a:extLst>
          </p:cNvPr>
          <p:cNvSpPr txBox="1"/>
          <p:nvPr/>
        </p:nvSpPr>
        <p:spPr>
          <a:xfrm>
            <a:off x="4793805" y="3335923"/>
            <a:ext cx="1481496" cy="600164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Delta sync 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and auto-merge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7E261-9AE8-4147-8888-CF21247C4974}"/>
              </a:ext>
            </a:extLst>
          </p:cNvPr>
          <p:cNvSpPr txBox="1"/>
          <p:nvPr/>
        </p:nvSpPr>
        <p:spPr>
          <a:xfrm>
            <a:off x="6912919" y="3334475"/>
            <a:ext cx="1640257" cy="807913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  <a:defRPr/>
            </a:pP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Powered by 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AWS AppSync and</a:t>
            </a:r>
            <a:b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5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GraphQL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D0A799-0ABB-5F4E-A7A7-710BACAD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498" y="2490268"/>
            <a:ext cx="715744" cy="7017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3CEE7F-F48B-9645-869E-E787D2472A0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785524" y="2329560"/>
            <a:ext cx="1156305" cy="116208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FA17EB3-A55C-E04B-80E6-83179EC82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2736" y="2273897"/>
            <a:ext cx="1190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218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D8E3C121-E474-6741-9339-9D4AC4738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53999"/>
            <a:ext cx="8741403" cy="67474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 meet and </a:t>
            </a:r>
            <a:r>
              <a:rPr lang="en-US" sz="2400" dirty="0">
                <a:solidFill>
                  <a:schemeClr val="accent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exceed user expectations</a:t>
            </a: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the modern mobile/web app must solve numerous challenges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A7FF5091-3743-504A-8E7B-ACDD6BE891D4}"/>
              </a:ext>
            </a:extLst>
          </p:cNvPr>
          <p:cNvSpPr txBox="1">
            <a:spLocks/>
          </p:cNvSpPr>
          <p:nvPr/>
        </p:nvSpPr>
        <p:spPr>
          <a:xfrm>
            <a:off x="1202531" y="1522913"/>
            <a:ext cx="4000500" cy="34219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Platform(s)</a:t>
            </a:r>
          </a:p>
          <a:p>
            <a:pPr lvl="1"/>
            <a:r>
              <a:rPr lang="en-US" sz="12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Native mobile and web app?</a:t>
            </a:r>
          </a:p>
          <a:p>
            <a:endParaRPr lang="en-US" sz="17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7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Differentiation</a:t>
            </a:r>
          </a:p>
          <a:p>
            <a:pPr lvl="1"/>
            <a:r>
              <a:rPr lang="en-US" sz="12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Innovative &amp; new ways to interact</a:t>
            </a:r>
          </a:p>
          <a:p>
            <a:pPr lvl="1"/>
            <a:r>
              <a:rPr lang="en-US" sz="12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can your app stand out?</a:t>
            </a:r>
          </a:p>
          <a:p>
            <a:endParaRPr lang="en-US" sz="17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7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Screen &amp; mobility</a:t>
            </a:r>
          </a:p>
          <a:p>
            <a:pPr lvl="1"/>
            <a:r>
              <a:rPr lang="en-US" sz="12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Responsive &amp; progressive</a:t>
            </a:r>
          </a:p>
          <a:p>
            <a:pPr lvl="1"/>
            <a:r>
              <a:rPr lang="en-US" sz="125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Always available, even offline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9C4AC963-992C-A445-AC56-045711AC4452}"/>
              </a:ext>
            </a:extLst>
          </p:cNvPr>
          <p:cNvSpPr txBox="1">
            <a:spLocks/>
          </p:cNvSpPr>
          <p:nvPr/>
        </p:nvSpPr>
        <p:spPr>
          <a:xfrm>
            <a:off x="5595938" y="1522913"/>
            <a:ext cx="3504101" cy="369639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</a:t>
            </a:r>
          </a:p>
          <a:p>
            <a:pPr lvl="1"/>
            <a:r>
              <a:rPr lang="en-US" sz="12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AuthN and AuthZ by default</a:t>
            </a:r>
          </a:p>
          <a:p>
            <a:endParaRPr lang="en-US" sz="175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7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layer</a:t>
            </a:r>
          </a:p>
          <a:p>
            <a:pPr lvl="1"/>
            <a:r>
              <a:rPr lang="en-US" sz="12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Instantaneous, with real-time feedback</a:t>
            </a:r>
          </a:p>
          <a:p>
            <a:pPr lvl="1"/>
            <a:r>
              <a:rPr lang="en-US" sz="12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Network friendly (less calls / more data / just right)</a:t>
            </a:r>
          </a:p>
          <a:p>
            <a:pPr lvl="1"/>
            <a:endParaRPr lang="en-US" sz="125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17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Time to market</a:t>
            </a:r>
          </a:p>
          <a:p>
            <a:pPr lvl="1"/>
            <a:r>
              <a:rPr lang="en-US" sz="12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Iterative, full stack development</a:t>
            </a:r>
          </a:p>
          <a:p>
            <a:pPr lvl="1"/>
            <a:r>
              <a:rPr lang="en-US" sz="125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 productivity &amp; team workflows</a:t>
            </a:r>
            <a:endParaRPr lang="en-US" sz="125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F7315DC-782E-0741-A6C2-A61F3A67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870" y="2436495"/>
            <a:ext cx="1040130" cy="1040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F3E03B0-3E49-9A44-8DE7-EDC810C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870" y="1405890"/>
            <a:ext cx="1040130" cy="10401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3C0E2F-9F93-1640-BE98-23292E6C2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" y="2434590"/>
            <a:ext cx="1034955" cy="10401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922A641-C9A8-564A-96BA-E8582D9B1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5" y="3680460"/>
            <a:ext cx="1040130" cy="104013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C15861F-3236-B441-911D-12296BF67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" y="1405890"/>
            <a:ext cx="1034955" cy="104013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25CFB68-F022-DF49-B688-F29B6E8DE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870" y="3680460"/>
            <a:ext cx="1034955" cy="10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1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6642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Predictions</a:t>
            </a:r>
          </a:p>
        </p:txBody>
      </p:sp>
    </p:spTree>
    <p:extLst>
      <p:ext uri="{BB962C8B-B14F-4D97-AF65-F5344CB8AC3E}">
        <p14:creationId xmlns:p14="http://schemas.microsoft.com/office/powerpoint/2010/main" val="104467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2917E-347B-424A-9CB4-66EABBB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114869"/>
            <a:ext cx="8609496" cy="686858"/>
          </a:xfrm>
        </p:spPr>
        <p:txBody>
          <a:bodyPr>
            <a:noAutofit/>
          </a:bodyPr>
          <a:lstStyle/>
          <a:p>
            <a:r>
              <a:rPr lang="en-US" sz="2800" b="0" spc="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</a:t>
            </a:r>
            <a:endParaRPr lang="en-US" sz="2800" b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1B8FD2-18B5-274F-8724-15141213F018}"/>
              </a:ext>
            </a:extLst>
          </p:cNvPr>
          <p:cNvSpPr/>
          <p:nvPr/>
        </p:nvSpPr>
        <p:spPr>
          <a:xfrm>
            <a:off x="268049" y="1926676"/>
            <a:ext cx="873251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Easily add AI/ML use cases powered by Amazon AI/ML services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 machine learning experience required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Few lines of code</a:t>
            </a:r>
          </a:p>
          <a:p>
            <a:pPr marL="34290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Support for custom models through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SageMaker</a:t>
            </a: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Apple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CoreML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Vision Framework support for iOS</a:t>
            </a:r>
          </a:p>
          <a:p>
            <a:pPr marL="34290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@</a:t>
            </a:r>
            <a:r>
              <a:rPr lang="en-US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 to </a:t>
            </a: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orchestrate multiple AI/ML </a:t>
            </a:r>
            <a:r>
              <a:rPr lang="en-US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actions using </a:t>
            </a:r>
            <a:r>
              <a:rPr lang="en-US" dirty="0" err="1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GraphQL</a:t>
            </a: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D939-8C0B-2041-A88D-C6307385760E}"/>
              </a:ext>
            </a:extLst>
          </p:cNvPr>
          <p:cNvSpPr txBox="1"/>
          <p:nvPr/>
        </p:nvSpPr>
        <p:spPr>
          <a:xfrm>
            <a:off x="242277" y="1354212"/>
            <a:ext cx="3645911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 category</a:t>
            </a:r>
          </a:p>
        </p:txBody>
      </p:sp>
    </p:spTree>
    <p:extLst>
      <p:ext uri="{BB962C8B-B14F-4D97-AF65-F5344CB8AC3E}">
        <p14:creationId xmlns:p14="http://schemas.microsoft.com/office/powerpoint/2010/main" val="222653580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792917E-347B-424A-9CB4-66EABBB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50" y="114869"/>
            <a:ext cx="8609496" cy="686858"/>
          </a:xfrm>
        </p:spPr>
        <p:txBody>
          <a:bodyPr>
            <a:noAutofit/>
          </a:bodyPr>
          <a:lstStyle/>
          <a:p>
            <a:r>
              <a:rPr lang="en-US" sz="2800" b="0" spc="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</a:t>
            </a:r>
            <a:endParaRPr lang="en-US" sz="2800" b="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1B8FD2-18B5-274F-8724-15141213F018}"/>
              </a:ext>
            </a:extLst>
          </p:cNvPr>
          <p:cNvSpPr/>
          <p:nvPr/>
        </p:nvSpPr>
        <p:spPr>
          <a:xfrm>
            <a:off x="268050" y="1926676"/>
            <a:ext cx="599752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1D939-8C0B-2041-A88D-C6307385760E}"/>
              </a:ext>
            </a:extLst>
          </p:cNvPr>
          <p:cNvSpPr txBox="1"/>
          <p:nvPr/>
        </p:nvSpPr>
        <p:spPr>
          <a:xfrm>
            <a:off x="242277" y="1354212"/>
            <a:ext cx="5572534" cy="5724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2800" dirty="0">
                <a:solidFill>
                  <a:srgbClr val="FFB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 category use cases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9F02D-7F17-E947-9AE7-D1770A9357F4}"/>
              </a:ext>
            </a:extLst>
          </p:cNvPr>
          <p:cNvSpPr/>
          <p:nvPr/>
        </p:nvSpPr>
        <p:spPr>
          <a:xfrm>
            <a:off x="268050" y="1578951"/>
            <a:ext cx="7548082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Translating text 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 to speech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 recognition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Entities recognition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Label real world objects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Interpretation of text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Uploading images for automatic training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Transcribing text</a:t>
            </a: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826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01E96AFF-1192-164C-8F7C-588A4CDA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380"/>
            <a:ext cx="9144000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665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C580D9-AB69-4242-B872-989B622D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481"/>
            <a:ext cx="914400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689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C574DB-F4B0-1D4A-8E40-35B6D7C7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95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57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99025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4812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C6AFC2F-F10F-694C-952C-792946A0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provides developers the capabilities to exceed user expectations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EA771D-CFC1-784A-AFF0-17F04186DE0F}"/>
              </a:ext>
            </a:extLst>
          </p:cNvPr>
          <p:cNvSpPr txBox="1"/>
          <p:nvPr/>
        </p:nvSpPr>
        <p:spPr>
          <a:xfrm>
            <a:off x="703691" y="3346622"/>
            <a:ext cx="1719621" cy="6832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features and platforms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EA99D0-81EB-BB4D-BA2D-444F7DBD146C}"/>
              </a:ext>
            </a:extLst>
          </p:cNvPr>
          <p:cNvSpPr txBox="1"/>
          <p:nvPr/>
        </p:nvSpPr>
        <p:spPr>
          <a:xfrm>
            <a:off x="3676400" y="3346622"/>
            <a:ext cx="1356140" cy="683264"/>
          </a:xfrm>
          <a:prstGeom prst="rect">
            <a:avLst/>
          </a:prstGeom>
          <a:noFill/>
        </p:spPr>
        <p:txBody>
          <a:bodyPr wrap="non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Developer </a:t>
            </a:r>
            <a:b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lifecycle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EF8BF-3726-864B-97E9-D91F95C90C5D}"/>
              </a:ext>
            </a:extLst>
          </p:cNvPr>
          <p:cNvSpPr txBox="1"/>
          <p:nvPr/>
        </p:nvSpPr>
        <p:spPr>
          <a:xfrm>
            <a:off x="6061945" y="3346622"/>
            <a:ext cx="2117649" cy="683264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125"/>
              </a:spcAft>
            </a:pP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Secure, offline,</a:t>
            </a:r>
            <a:b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real-time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7549DF-4737-4F44-95B2-2872B299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809" y="1640205"/>
            <a:ext cx="1588770" cy="15887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3F4DDD-5989-7042-AD97-F691443D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32" y="1637611"/>
            <a:ext cx="1587862" cy="1587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52FC98-AA58-FC4F-BEDC-3B6483406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725" y="1640205"/>
            <a:ext cx="1587862" cy="15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02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Apps features and platforms</a:t>
            </a:r>
          </a:p>
        </p:txBody>
      </p:sp>
    </p:spTree>
    <p:extLst>
      <p:ext uri="{BB962C8B-B14F-4D97-AF65-F5344CB8AC3E}">
        <p14:creationId xmlns:p14="http://schemas.microsoft.com/office/powerpoint/2010/main" val="45835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B350FD2D-5373-2D4C-8010-576070AD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7" y="217133"/>
            <a:ext cx="8739267" cy="674749"/>
          </a:xfrm>
        </p:spPr>
        <p:txBody>
          <a:bodyPr>
            <a:normAutofit fontScale="90000"/>
          </a:bodyPr>
          <a:lstStyle/>
          <a:p>
            <a:r>
              <a:rPr lang="en-US" dirty="0"/>
              <a:t>AWS Amplify overview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57476-A854-FD42-B9D0-DF0483CA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59" y="2911013"/>
            <a:ext cx="1416565" cy="1312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5753D3-9986-9F46-841E-FD79CFDFCE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91" y="1645027"/>
            <a:ext cx="1505798" cy="1977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EF54C2-89F4-E641-B693-0C820052CA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18" y="2911013"/>
            <a:ext cx="1424001" cy="13124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6898E7-90CF-084F-91C4-23CB8178C3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28"/>
          <a:stretch/>
        </p:blipFill>
        <p:spPr>
          <a:xfrm>
            <a:off x="5280660" y="954405"/>
            <a:ext cx="3112385" cy="5344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D66D56-0501-4A40-957A-B1128C4FBEDC}"/>
              </a:ext>
            </a:extLst>
          </p:cNvPr>
          <p:cNvSpPr txBox="1">
            <a:spLocks/>
          </p:cNvSpPr>
          <p:nvPr/>
        </p:nvSpPr>
        <p:spPr>
          <a:xfrm>
            <a:off x="651135" y="1103733"/>
            <a:ext cx="3644484" cy="685800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250" dirty="0">
                <a:solidFill>
                  <a:schemeClr val="bg1"/>
                </a:solidFill>
              </a:rPr>
              <a:t>Broad support for the most popular OS platforms and frameworks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FC0DC6-B6B1-9F41-AA79-91104D7DC6F4}"/>
              </a:ext>
            </a:extLst>
          </p:cNvPr>
          <p:cNvSpPr txBox="1">
            <a:spLocks/>
          </p:cNvSpPr>
          <p:nvPr/>
        </p:nvSpPr>
        <p:spPr>
          <a:xfrm>
            <a:off x="651134" y="3575779"/>
            <a:ext cx="3644484" cy="685800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250" b="1" dirty="0">
                <a:solidFill>
                  <a:schemeClr val="accent1"/>
                </a:solidFill>
              </a:rPr>
              <a:t>Developer tools</a:t>
            </a:r>
            <a:r>
              <a:rPr lang="en-US" sz="1250" b="1" dirty="0">
                <a:solidFill>
                  <a:schemeClr val="bg1"/>
                </a:solidFill>
              </a:rPr>
              <a:t> </a:t>
            </a:r>
            <a:r>
              <a:rPr lang="en-US" sz="1250" dirty="0">
                <a:solidFill>
                  <a:schemeClr val="bg1"/>
                </a:solidFill>
              </a:rPr>
              <a:t>for building, testing, deploying, and hosting the entire app – frontend and backend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F6F0B-838D-314D-A856-E552C5A4FDCE}"/>
              </a:ext>
            </a:extLst>
          </p:cNvPr>
          <p:cNvSpPr txBox="1">
            <a:spLocks/>
          </p:cNvSpPr>
          <p:nvPr/>
        </p:nvSpPr>
        <p:spPr>
          <a:xfrm>
            <a:off x="651135" y="1927748"/>
            <a:ext cx="3644484" cy="685800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250" dirty="0">
                <a:solidFill>
                  <a:schemeClr val="bg1"/>
                </a:solidFill>
              </a:rPr>
              <a:t>The </a:t>
            </a:r>
            <a:r>
              <a:rPr lang="en-US" sz="1250" b="1" dirty="0">
                <a:solidFill>
                  <a:schemeClr val="accent1"/>
                </a:solidFill>
              </a:rPr>
              <a:t>Amplify Framework</a:t>
            </a:r>
            <a:r>
              <a:rPr lang="en-US" sz="1250" dirty="0">
                <a:solidFill>
                  <a:schemeClr val="bg1"/>
                </a:solidFill>
              </a:rPr>
              <a:t>, an open-source client framework, includes libraries, a CLI toolchain, and UI components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E03BB-244B-824D-9C76-CDA67AD37425}"/>
              </a:ext>
            </a:extLst>
          </p:cNvPr>
          <p:cNvSpPr txBox="1">
            <a:spLocks/>
          </p:cNvSpPr>
          <p:nvPr/>
        </p:nvSpPr>
        <p:spPr>
          <a:xfrm>
            <a:off x="651135" y="2751763"/>
            <a:ext cx="3644484" cy="685800"/>
          </a:xfrm>
          <a:prstGeom prst="rect">
            <a:avLst/>
          </a:prstGeom>
          <a:noFill/>
        </p:spPr>
        <p:txBody>
          <a:bodyPr wrap="square" lIns="114300" tIns="91440" rIns="11430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1125"/>
              </a:spcAft>
            </a:pPr>
            <a:r>
              <a:rPr lang="en-US" sz="1250" dirty="0">
                <a:solidFill>
                  <a:schemeClr val="bg1"/>
                </a:solidFill>
              </a:rPr>
              <a:t>The CLI toolchain enables easy integration with </a:t>
            </a:r>
            <a:r>
              <a:rPr lang="en-US" sz="1250" b="1" dirty="0">
                <a:solidFill>
                  <a:schemeClr val="accent1"/>
                </a:solidFill>
              </a:rPr>
              <a:t>AWS services</a:t>
            </a:r>
            <a:r>
              <a:rPr lang="en-US" sz="1250" dirty="0">
                <a:solidFill>
                  <a:schemeClr val="bg1"/>
                </a:solidFill>
              </a:rPr>
              <a:t> such as Amazon Cognito, AWS AppSync, and Amazon Pinpoint</a:t>
            </a:r>
          </a:p>
        </p:txBody>
      </p:sp>
    </p:spTree>
    <p:extLst>
      <p:ext uri="{BB962C8B-B14F-4D97-AF65-F5344CB8AC3E}">
        <p14:creationId xmlns:p14="http://schemas.microsoft.com/office/powerpoint/2010/main" val="17629424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2405" y="113075"/>
            <a:ext cx="4866551" cy="782641"/>
          </a:xfrm>
        </p:spPr>
        <p:txBody>
          <a:bodyPr>
            <a:norm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794C-3B07-C44A-A64B-65A09C3F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2" y="1921305"/>
            <a:ext cx="2321789" cy="15989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70CCC3-F832-BD48-9829-379335B2D770}"/>
              </a:ext>
            </a:extLst>
          </p:cNvPr>
          <p:cNvSpPr txBox="1">
            <a:spLocks/>
          </p:cNvSpPr>
          <p:nvPr/>
        </p:nvSpPr>
        <p:spPr>
          <a:xfrm>
            <a:off x="3675635" y="1315689"/>
            <a:ext cx="4945003" cy="29419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ln>
                  <a:noFill/>
                </a:ln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Open source </a:t>
            </a:r>
            <a:b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(top 5 fastest growing project on GitHub)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Opinionated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Categories based high level abstractions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Declarative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Best practices built-in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Escape hatches</a:t>
            </a:r>
          </a:p>
          <a:p>
            <a:pPr>
              <a:buClr>
                <a:srgbClr val="FFC000"/>
              </a:buCl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>
              <a:buFont typeface="Wingdings" pitchFamily="2" charset="2"/>
              <a:buChar char="ü"/>
            </a:pP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104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2405" y="113075"/>
            <a:ext cx="7067971" cy="782641"/>
          </a:xfrm>
        </p:spPr>
        <p:txBody>
          <a:bodyPr>
            <a:noAutofit/>
          </a:bodyPr>
          <a:lstStyle/>
          <a:p>
            <a:r>
              <a:rPr lang="en-US" sz="2800" b="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Amplify Framework -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22F65-2A73-D147-8601-116C0AF1E4CB}"/>
              </a:ext>
            </a:extLst>
          </p:cNvPr>
          <p:cNvSpPr txBox="1"/>
          <p:nvPr/>
        </p:nvSpPr>
        <p:spPr>
          <a:xfrm>
            <a:off x="690924" y="2270200"/>
            <a:ext cx="1556438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Analytics</a:t>
            </a: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Track user sessions, custom user attributes and in-app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D2A69-C281-B940-B8A1-3ECD7D72028D}"/>
              </a:ext>
            </a:extLst>
          </p:cNvPr>
          <p:cNvSpPr txBox="1"/>
          <p:nvPr/>
        </p:nvSpPr>
        <p:spPr>
          <a:xfrm>
            <a:off x="2590558" y="2285589"/>
            <a:ext cx="1556438" cy="8617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</a:t>
            </a:r>
          </a:p>
          <a:p>
            <a:endParaRPr lang="en-US" sz="10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HTTP requests using REST and </a:t>
            </a:r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GraphQL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with support for real-time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EA77D-107E-634F-8AB9-2EF54DB911BB}"/>
              </a:ext>
            </a:extLst>
          </p:cNvPr>
          <p:cNvSpPr txBox="1"/>
          <p:nvPr/>
        </p:nvSpPr>
        <p:spPr>
          <a:xfrm>
            <a:off x="4597759" y="2254811"/>
            <a:ext cx="1556438" cy="8925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</a:t>
            </a:r>
          </a:p>
          <a:p>
            <a:endParaRPr lang="en-US" sz="11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AuthN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+ </a:t>
            </a:r>
            <a:r>
              <a:rPr lang="en-US" sz="800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AuthZ</a:t>
            </a:r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library with prebuilt UI components for your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C6176-1147-4641-8867-FCA7279B9833}"/>
              </a:ext>
            </a:extLst>
          </p:cNvPr>
          <p:cNvSpPr txBox="1"/>
          <p:nvPr/>
        </p:nvSpPr>
        <p:spPr>
          <a:xfrm>
            <a:off x="2644339" y="1012211"/>
            <a:ext cx="1448870" cy="9387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DataStore</a:t>
            </a:r>
            <a:endParaRPr lang="en-US" sz="11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0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7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On-device persistent storage that automatically synchronizes data between you apps and the cloud.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5225C-DE6A-8642-8564-407622E7E566}"/>
              </a:ext>
            </a:extLst>
          </p:cNvPr>
          <p:cNvSpPr txBox="1"/>
          <p:nvPr/>
        </p:nvSpPr>
        <p:spPr>
          <a:xfrm>
            <a:off x="6604960" y="2254811"/>
            <a:ext cx="1556438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Interactions</a:t>
            </a: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Conversational bots powered by deep learning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6CF5A5-547C-9941-8E4E-F85094F72613}"/>
              </a:ext>
            </a:extLst>
          </p:cNvPr>
          <p:cNvSpPr txBox="1"/>
          <p:nvPr/>
        </p:nvSpPr>
        <p:spPr>
          <a:xfrm>
            <a:off x="690924" y="3504767"/>
            <a:ext cx="1556438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 err="1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PubSub</a:t>
            </a:r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Connect your app to message-oriented middleware on the cloud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AF90E-C4AF-2C40-8DCF-FED3A88A8BFC}"/>
              </a:ext>
            </a:extLst>
          </p:cNvPr>
          <p:cNvSpPr txBox="1"/>
          <p:nvPr/>
        </p:nvSpPr>
        <p:spPr>
          <a:xfrm>
            <a:off x="2590555" y="3507652"/>
            <a:ext cx="1556439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Notifications</a:t>
            </a: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 notifications with campaign analytics and targeting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1E885-A0CC-4140-B30B-6D72AD296599}"/>
              </a:ext>
            </a:extLst>
          </p:cNvPr>
          <p:cNvSpPr txBox="1"/>
          <p:nvPr/>
        </p:nvSpPr>
        <p:spPr>
          <a:xfrm>
            <a:off x="6604960" y="3504766"/>
            <a:ext cx="1556438" cy="8925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XR</a:t>
            </a:r>
          </a:p>
          <a:p>
            <a:endParaRPr lang="en-US" sz="110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 with augmented reality and virtual reality content in your apps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A52E0-0B7A-1948-B55B-090D4C2D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82" y="1078592"/>
            <a:ext cx="303565" cy="303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056A7D-12AE-9345-8846-679D5AC19DA2}"/>
              </a:ext>
            </a:extLst>
          </p:cNvPr>
          <p:cNvSpPr txBox="1"/>
          <p:nvPr/>
        </p:nvSpPr>
        <p:spPr>
          <a:xfrm>
            <a:off x="4597759" y="1019870"/>
            <a:ext cx="1556438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Predictions</a:t>
            </a: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 MI/ML capabilities to your app powered by cloud services</a:t>
            </a:r>
            <a:endParaRPr lang="en-US" sz="5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6CE25-6457-154B-8BB8-AFDDE82FA80A}"/>
              </a:ext>
            </a:extLst>
          </p:cNvPr>
          <p:cNvSpPr txBox="1"/>
          <p:nvPr/>
        </p:nvSpPr>
        <p:spPr>
          <a:xfrm>
            <a:off x="4579575" y="3504766"/>
            <a:ext cx="1635616" cy="8771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lIns="182880" tIns="91440" bIns="91440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Storage</a:t>
            </a:r>
          </a:p>
          <a:p>
            <a:endParaRPr lang="en-US" sz="1050" b="1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Manage user content securely in public, protected, and private storage.</a:t>
            </a:r>
            <a:endParaRPr lang="en-US" sz="5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78DEE2-A93D-2440-8A0E-E194477B1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748" y="1078591"/>
            <a:ext cx="303565" cy="3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48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Amplify iOS and Android (preview)</a:t>
            </a:r>
          </a:p>
        </p:txBody>
      </p:sp>
    </p:spTree>
    <p:extLst>
      <p:ext uri="{BB962C8B-B14F-4D97-AF65-F5344CB8AC3E}">
        <p14:creationId xmlns:p14="http://schemas.microsoft.com/office/powerpoint/2010/main" val="29730771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8722</TotalTime>
  <Words>1267</Words>
  <Application>Microsoft Macintosh PowerPoint</Application>
  <PresentationFormat>On-screen Show (16:9)</PresentationFormat>
  <Paragraphs>313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Amazon Ember</vt:lpstr>
      <vt:lpstr>Amazon Ember Heavy</vt:lpstr>
      <vt:lpstr>Amazon Ember Light</vt:lpstr>
      <vt:lpstr>Amazon Ember Regular</vt:lpstr>
      <vt:lpstr>Arial</vt:lpstr>
      <vt:lpstr>Calibri</vt:lpstr>
      <vt:lpstr>Lucida Console</vt:lpstr>
      <vt:lpstr>Wingdings</vt:lpstr>
      <vt:lpstr>1_Office Theme</vt:lpstr>
      <vt:lpstr>4-05853_REINVENT_Template_Dark</vt:lpstr>
      <vt:lpstr>Introduction to Mobile Development on AWS</vt:lpstr>
      <vt:lpstr>The market is growing. How will you innovate?</vt:lpstr>
      <vt:lpstr>To meet and exceed user expectations, the modern mobile/web app must solve numerous challenges</vt:lpstr>
      <vt:lpstr>AWS provides developers the capabilities to exceed user expectations</vt:lpstr>
      <vt:lpstr>Apps features and platforms</vt:lpstr>
      <vt:lpstr>AWS Amplify overview</vt:lpstr>
      <vt:lpstr>Amplify Framework</vt:lpstr>
      <vt:lpstr>Amplify Framework - Capabilities</vt:lpstr>
      <vt:lpstr>Amplify iOS and Android (preview)</vt:lpstr>
      <vt:lpstr>PowerPoint Presentation</vt:lpstr>
      <vt:lpstr>Amplify CLI</vt:lpstr>
      <vt:lpstr>Amplify Framework</vt:lpstr>
      <vt:lpstr>Amplify CLI</vt:lpstr>
      <vt:lpstr>Amplify CLI</vt:lpstr>
      <vt:lpstr>Amplify CLI</vt:lpstr>
      <vt:lpstr>Amplify Client Libraries</vt:lpstr>
      <vt:lpstr>Amplify Framework</vt:lpstr>
      <vt:lpstr>Amplify Client Libraries</vt:lpstr>
      <vt:lpstr>Amplify iOS</vt:lpstr>
      <vt:lpstr>Developer lifecycle</vt:lpstr>
      <vt:lpstr>AWS Amplify Console</vt:lpstr>
      <vt:lpstr>AWS Amplify Console</vt:lpstr>
      <vt:lpstr>Amplify Console: Full-stack deployments (new)</vt:lpstr>
      <vt:lpstr>Amplify Console: Full-stack deployments (new)</vt:lpstr>
      <vt:lpstr>Data requirements</vt:lpstr>
      <vt:lpstr>AWS AppSync: Real-time and offline data with GraphQL</vt:lpstr>
      <vt:lpstr>Modern app requirements</vt:lpstr>
      <vt:lpstr>Mental model: App data</vt:lpstr>
      <vt:lpstr>PowerPoint Presentation</vt:lpstr>
      <vt:lpstr>Demo</vt:lpstr>
      <vt:lpstr>Amplify Predictions</vt:lpstr>
      <vt:lpstr>Amplify Framework</vt:lpstr>
      <vt:lpstr>Amplify Framework</vt:lpstr>
      <vt:lpstr>PowerPoint Presentation</vt:lpstr>
      <vt:lpstr>PowerPoint Presentation</vt:lpstr>
      <vt:lpstr>PowerPoint Presentation</vt:lpstr>
      <vt:lpstr>Questions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562</cp:revision>
  <dcterms:created xsi:type="dcterms:W3CDTF">2016-06-17T18:22:10Z</dcterms:created>
  <dcterms:modified xsi:type="dcterms:W3CDTF">2020-03-25T23:20:06Z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